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00"/>
    <a:srgbClr val="CC0099"/>
    <a:srgbClr val="CC66FF"/>
    <a:srgbClr val="EAEBF2"/>
    <a:srgbClr val="640000"/>
    <a:srgbClr val="00CC66"/>
    <a:srgbClr val="FF9933"/>
    <a:srgbClr val="8A0000"/>
    <a:srgbClr val="FF5B5B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28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FF00"/>
            </a:solidFill>
            <a:ln>
              <a:solidFill>
                <a:srgbClr val="00FF00"/>
              </a:solidFill>
            </a:ln>
          </c:spPr>
          <c:dLbls>
            <c:dLbl>
              <c:idx val="0"/>
              <c:layout>
                <c:manualLayout>
                  <c:x val="-1.1139113197948766E-2"/>
                  <c:y val="-1.03746642529914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987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ru-RU" dirty="0" smtClean="0"/>
                      <a:t>11%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485215093059836E-2"/>
                  <c:y val="-1.03746642529914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317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ru-RU" dirty="0" smtClean="0"/>
                      <a:t>17%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24987</c:v>
                </c:pt>
                <c:pt idx="1">
                  <c:v>24317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1.6708669796923221E-2"/>
                  <c:y val="-2.07493285059829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203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395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ru-RU" dirty="0" smtClean="0"/>
                      <a:t>89%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2995632064273559E-2"/>
                  <c:y val="-2.76657713413107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118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992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ru-RU" dirty="0" smtClean="0"/>
                      <a:t>83%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203395</c:v>
                </c:pt>
                <c:pt idx="1">
                  <c:v>118992</c:v>
                </c:pt>
              </c:numCache>
            </c:numRef>
          </c:val>
        </c:ser>
        <c:shape val="box"/>
        <c:axId val="114280704"/>
        <c:axId val="114632576"/>
        <c:axId val="0"/>
      </c:bar3DChart>
      <c:catAx>
        <c:axId val="114280704"/>
        <c:scaling>
          <c:orientation val="minMax"/>
        </c:scaling>
        <c:delete val="1"/>
        <c:axPos val="b"/>
        <c:tickLblPos val="none"/>
        <c:crossAx val="114632576"/>
        <c:crosses val="autoZero"/>
        <c:auto val="1"/>
        <c:lblAlgn val="ctr"/>
        <c:lblOffset val="100"/>
      </c:catAx>
      <c:valAx>
        <c:axId val="1146325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4280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24362687503746"/>
          <c:y val="0.29358066968594143"/>
          <c:w val="0.32241777582551762"/>
          <c:h val="0.39208933212213892"/>
        </c:manualLayout>
      </c:layout>
      <c:txPr>
        <a:bodyPr/>
        <a:lstStyle/>
        <a:p>
          <a:pPr>
            <a:defRPr sz="15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300"/>
            </a:pPr>
            <a:r>
              <a:rPr lang="en-US" sz="1300" dirty="0" smtClean="0"/>
              <a:t>2020</a:t>
            </a:r>
            <a:r>
              <a:rPr lang="ru-RU" sz="1300" dirty="0" smtClean="0"/>
              <a:t>г.</a:t>
            </a:r>
            <a:endParaRPr lang="en-US" sz="1300" dirty="0"/>
          </a:p>
        </c:rich>
      </c:tx>
      <c:layout>
        <c:manualLayout>
          <c:xMode val="edge"/>
          <c:yMode val="edge"/>
          <c:x val="3.5969402646410284E-2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8585401998647975E-2"/>
          <c:y val="0.14421426431961659"/>
          <c:w val="0.8540750651057607"/>
          <c:h val="0.748257856780796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5B5B"/>
              </a:solidFill>
            </c:spPr>
          </c:dPt>
          <c:dPt>
            <c:idx val="2"/>
            <c:spPr>
              <a:solidFill>
                <a:srgbClr val="FF9933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367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21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-0.15835316791542944"/>
                  <c:y val="-0.117715920915713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881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16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982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44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757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19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имущества</c:v>
                </c:pt>
                <c:pt idx="3">
                  <c:v>прочие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5367</c:v>
                </c:pt>
                <c:pt idx="1">
                  <c:v>3881</c:v>
                </c:pt>
                <c:pt idx="2">
                  <c:v>10982</c:v>
                </c:pt>
                <c:pt idx="3">
                  <c:v>4757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500"/>
            </a:pPr>
            <a:r>
              <a:rPr lang="en-US" sz="1300" dirty="0" smtClean="0"/>
              <a:t>2021</a:t>
            </a:r>
            <a:r>
              <a:rPr lang="ru-RU" sz="1300" dirty="0" smtClean="0"/>
              <a:t>г.</a:t>
            </a:r>
            <a:endParaRPr lang="en-US" sz="1300" dirty="0"/>
          </a:p>
        </c:rich>
      </c:tx>
      <c:layout>
        <c:manualLayout>
          <c:xMode val="edge"/>
          <c:yMode val="edge"/>
          <c:x val="0.77243366328472463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685480287136554E-2"/>
          <c:y val="0"/>
          <c:w val="0.716060814671388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5B5B"/>
              </a:solidFill>
            </c:spPr>
          </c:dPt>
          <c:dPt>
            <c:idx val="2"/>
            <c:spPr>
              <a:solidFill>
                <a:srgbClr val="FF9933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426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22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2.6173615118033646E-2"/>
                  <c:y val="-0.120841511437000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975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16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638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32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278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30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имущества</c:v>
                </c:pt>
                <c:pt idx="3">
                  <c:v>прочие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5426</c:v>
                </c:pt>
                <c:pt idx="1">
                  <c:v>3975</c:v>
                </c:pt>
                <c:pt idx="2">
                  <c:v>7638</c:v>
                </c:pt>
                <c:pt idx="3">
                  <c:v>7278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300">
                <a:solidFill>
                  <a:srgbClr val="CC66FF"/>
                </a:solidFill>
              </a:defRPr>
            </a:pPr>
            <a:r>
              <a:rPr lang="ru-RU" sz="11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1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2.1040901115808992E-2"/>
          <c:y val="2.3004690300111583E-2"/>
        </c:manualLayout>
      </c:layout>
    </c:title>
    <c:plotArea>
      <c:layout>
        <c:manualLayout>
          <c:layoutTarget val="inner"/>
          <c:xMode val="edge"/>
          <c:yMode val="edge"/>
          <c:x val="5.6133809206384465E-2"/>
          <c:y val="0.15397918749768638"/>
          <c:w val="0.6974971858472726"/>
          <c:h val="0.770153142706365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15"/>
          <c:dPt>
            <c:idx val="0"/>
            <c:explosion val="10"/>
          </c:dPt>
          <c:dPt>
            <c:idx val="1"/>
            <c:explosion val="10"/>
          </c:dPt>
          <c:dPt>
            <c:idx val="2"/>
            <c:explosion val="11"/>
            <c:spPr>
              <a:solidFill>
                <a:srgbClr val="FF9933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explosion val="10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FFFF00"/>
              </a:solidFill>
              <a:ln>
                <a:solidFill>
                  <a:srgbClr val="FFC000"/>
                </a:solidFill>
              </a:ln>
            </c:spPr>
          </c:dPt>
          <c:dLbls>
            <c:dLbl>
              <c:idx val="0"/>
              <c:layout>
                <c:manualLayout>
                  <c:x val="-4.9915837443638665E-2"/>
                  <c:y val="-0.210876327751022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324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5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5.9899004932366384E-2"/>
                  <c:y val="-0.199373982600967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497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0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0.14974751233091504"/>
                  <c:y val="-0.138028141800669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248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7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239</a:t>
                    </a:r>
                    <a:r>
                      <a:rPr lang="ru-RU" dirty="0" smtClean="0"/>
                      <a:t>/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35%</a:t>
                    </a:r>
                  </a:p>
                </c:rich>
              </c:tx>
              <c:showVal val="1"/>
              <c:showPercent val="1"/>
            </c:dLbl>
            <c:dLbl>
              <c:idx val="4"/>
              <c:layout>
                <c:manualLayout>
                  <c:x val="-5.3243821965274295E-2"/>
                  <c:y val="0.16240064761322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522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6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277</a:t>
                    </a:r>
                    <a:r>
                      <a:rPr lang="ru-RU" dirty="0" smtClean="0"/>
                      <a:t>/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47%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оборона, 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образование, социальная политика, физическая культура и спорт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12324</c:v>
                </c:pt>
                <c:pt idx="1">
                  <c:v>497</c:v>
                </c:pt>
                <c:pt idx="2">
                  <c:v>16248</c:v>
                </c:pt>
                <c:pt idx="3">
                  <c:v>81239</c:v>
                </c:pt>
                <c:pt idx="4">
                  <c:v>12522</c:v>
                </c:pt>
                <c:pt idx="5">
                  <c:v>110277</c:v>
                </c:pt>
              </c:numCache>
            </c:numRef>
          </c:val>
        </c:ser>
        <c:firstSliceAng val="0"/>
        <c:holeSize val="26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en-US" sz="11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11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en-US" sz="11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85299578981964952"/>
          <c:y val="0"/>
        </c:manualLayout>
      </c:layout>
    </c:title>
    <c:plotArea>
      <c:layout>
        <c:manualLayout>
          <c:layoutTarget val="inner"/>
          <c:xMode val="edge"/>
          <c:yMode val="edge"/>
          <c:x val="0.1198407148661042"/>
          <c:y val="0.18681691617598087"/>
          <c:w val="0.72372732005812146"/>
          <c:h val="0.768960277561754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14"/>
          <c:dPt>
            <c:idx val="2"/>
            <c:spPr>
              <a:solidFill>
                <a:srgbClr val="FF9933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FFFF00"/>
              </a:solidFill>
              <a:ln>
                <a:solidFill>
                  <a:srgbClr val="FFC000"/>
                </a:solidFill>
              </a:ln>
            </c:spPr>
          </c:dPt>
          <c:dLbls>
            <c:dLbl>
              <c:idx val="0"/>
              <c:layout>
                <c:manualLayout>
                  <c:x val="5.8789764100285163E-2"/>
                  <c:y val="-0.1800436525571245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092</a:t>
                    </a:r>
                    <a:r>
                      <a:rPr lang="ru-RU" dirty="0" smtClean="0"/>
                      <a:t>/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13%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13595132948190941"/>
                  <c:y val="-0.1359513294819094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494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888</a:t>
                    </a:r>
                    <a:r>
                      <a:rPr lang="ru-RU" dirty="0" smtClean="0"/>
                      <a:t>/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10%</a:t>
                    </a:r>
                  </a:p>
                </c:rich>
              </c:tx>
              <c:showVal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078</a:t>
                    </a:r>
                    <a:r>
                      <a:rPr lang="ru-RU" dirty="0" smtClean="0"/>
                      <a:t>/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67%</a:t>
                    </a:r>
                  </a:p>
                </c:rich>
              </c:tx>
              <c:showVal val="1"/>
              <c:showPercent val="1"/>
            </c:dLbl>
            <c:dLbl>
              <c:idx val="4"/>
              <c:layout>
                <c:manualLayout>
                  <c:x val="-0.13962568973817718"/>
                  <c:y val="-0.1543231307632487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658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9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5"/>
              <c:layout>
                <c:manualLayout>
                  <c:x val="-1.1023080768803525E-2"/>
                  <c:y val="-0.1984154538384636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063</a:t>
                    </a:r>
                    <a:r>
                      <a:rPr lang="ru-RU" dirty="0" smtClean="0"/>
                      <a:t>/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1%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оборона, 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образование, социальная политика, физичсекая культура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18092</c:v>
                </c:pt>
                <c:pt idx="1">
                  <c:v>494</c:v>
                </c:pt>
                <c:pt idx="2">
                  <c:v>14888</c:v>
                </c:pt>
                <c:pt idx="3">
                  <c:v>96078</c:v>
                </c:pt>
                <c:pt idx="4">
                  <c:v>12658</c:v>
                </c:pt>
                <c:pt idx="5">
                  <c:v>2063</c:v>
                </c:pt>
              </c:numCache>
            </c:numRef>
          </c:val>
        </c:ser>
        <c:firstSliceAng val="0"/>
        <c:holeSize val="38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2020г.</a:t>
            </a:r>
            <a:endParaRPr lang="ru-RU" dirty="0"/>
          </a:p>
        </c:rich>
      </c:tx>
      <c:layout>
        <c:manualLayout>
          <c:xMode val="edge"/>
          <c:yMode val="edge"/>
          <c:x val="3.9257682076983415E-2"/>
          <c:y val="4.2175265550204545E-2"/>
        </c:manualLayout>
      </c:layout>
    </c:title>
    <c:plotArea>
      <c:layout>
        <c:manualLayout>
          <c:layoutTarget val="inner"/>
          <c:xMode val="edge"/>
          <c:yMode val="edge"/>
          <c:x val="0.1423383689391185"/>
          <c:y val="0.2472419152501574"/>
          <c:w val="0.63889302955191263"/>
          <c:h val="0.73410043559975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2"/>
            <c:spPr>
              <a:solidFill>
                <a:srgbClr val="CC66FF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2886294483730451"/>
                  <c:y val="1.917057525009307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9</a:t>
                    </a:r>
                    <a:r>
                      <a:rPr lang="ru-RU" sz="1100" dirty="0" smtClean="0"/>
                      <a:t> </a:t>
                    </a:r>
                    <a:r>
                      <a:rPr lang="en-US" dirty="0" smtClean="0"/>
                      <a:t>679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4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8.9178970311110505E-3"/>
                  <c:y val="2.9794998623341382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3</a:t>
                    </a:r>
                    <a:r>
                      <a:rPr lang="ru-RU" sz="1100" dirty="0" smtClean="0"/>
                      <a:t> </a:t>
                    </a:r>
                    <a:r>
                      <a:rPr lang="en-US" dirty="0" smtClean="0"/>
                      <a:t>777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2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651</a:t>
                    </a:r>
                    <a:r>
                      <a:rPr lang="ru-RU" dirty="0" smtClean="0"/>
                      <a:t>/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94%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обеспечение деятельности органов МСУ</c:v>
                </c:pt>
                <c:pt idx="1">
                  <c:v>Непрограммные расходы</c:v>
                </c:pt>
                <c:pt idx="2">
                  <c:v>расходы по программным направлениям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9679</c:v>
                </c:pt>
                <c:pt idx="1">
                  <c:v>3777</c:v>
                </c:pt>
                <c:pt idx="2">
                  <c:v>219651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en-US" sz="1200" dirty="0" smtClean="0"/>
              <a:t>2021</a:t>
            </a:r>
            <a:r>
              <a:rPr lang="ru-RU" sz="1200" dirty="0" smtClean="0"/>
              <a:t>г.</a:t>
            </a:r>
            <a:endParaRPr lang="en-US" sz="1200" dirty="0"/>
          </a:p>
        </c:rich>
      </c:tx>
      <c:layout>
        <c:manualLayout>
          <c:xMode val="edge"/>
          <c:yMode val="edge"/>
          <c:x val="0.86290278644253204"/>
          <c:y val="4.0417962818946412E-2"/>
        </c:manualLayout>
      </c:layout>
    </c:title>
    <c:plotArea>
      <c:layout>
        <c:manualLayout>
          <c:layoutTarget val="inner"/>
          <c:xMode val="edge"/>
          <c:yMode val="edge"/>
          <c:x val="0.15167278422055613"/>
          <c:y val="0.22882121893863588"/>
          <c:w val="0.69367078871578369"/>
          <c:h val="0.751476687775432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2"/>
            <c:spPr>
              <a:solidFill>
                <a:srgbClr val="CC66FF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3.9539944279695455E-2"/>
                  <c:y val="8.8242510091471327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1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107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7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 dirty="0" smtClean="0"/>
                      <a:t>8</a:t>
                    </a:r>
                    <a:r>
                      <a:rPr lang="ru-RU" sz="1100" dirty="0" smtClean="0"/>
                      <a:t> </a:t>
                    </a:r>
                    <a:r>
                      <a:rPr lang="en-US" dirty="0" smtClean="0"/>
                      <a:t>921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6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dirty="0" smtClean="0"/>
                      <a:t>1</a:t>
                    </a:r>
                    <a:r>
                      <a:rPr lang="en-US" dirty="0" smtClean="0"/>
                      <a:t>25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245</a:t>
                    </a:r>
                    <a:r>
                      <a:rPr lang="ru-RU" dirty="0" smtClean="0"/>
                      <a:t>/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87%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обеспечение деятельности органов МСУ</c:v>
                </c:pt>
                <c:pt idx="1">
                  <c:v>непрограммные расходы</c:v>
                </c:pt>
                <c:pt idx="2">
                  <c:v>Расходы по программным направлениям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10107</c:v>
                </c:pt>
                <c:pt idx="1">
                  <c:v>8921</c:v>
                </c:pt>
                <c:pt idx="2">
                  <c:v>125245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0.29032</cdr:x>
      <cdr:y>0.02222</cdr:y>
    </cdr:from>
    <cdr:to>
      <cdr:x>0.64516</cdr:x>
      <cdr:y>0.13333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72008"/>
          <a:ext cx="158417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</a:rPr>
            <a:t>24 317</a:t>
          </a:r>
          <a:endParaRPr lang="ru-RU" sz="1600" b="1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0.35294</cdr:x>
      <cdr:y>0.5625</cdr:y>
    </cdr:from>
    <cdr:to>
      <cdr:x>0.60417</cdr:x>
      <cdr:y>0.64584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1944216"/>
          <a:ext cx="922627" cy="288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/>
            <a:t>144 273</a:t>
          </a:r>
          <a:endParaRPr lang="ru-RU" sz="13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0.41702</cdr:x>
      <cdr:y>0</cdr:y>
    </cdr:from>
    <cdr:to>
      <cdr:x>0.77965</cdr:x>
      <cdr:y>0.06522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0"/>
          <a:ext cx="14401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accent4">
                  <a:lumMod val="75000"/>
                </a:schemeClr>
              </a:solidFill>
            </a:rPr>
            <a:t>233 107</a:t>
          </a:r>
          <a:endParaRPr lang="ru-RU" sz="1300" b="1" dirty="0">
            <a:solidFill>
              <a:schemeClr val="accent4">
                <a:lumMod val="7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0.28846</cdr:x>
      <cdr:y>0</cdr:y>
    </cdr:from>
    <cdr:to>
      <cdr:x>0.71154</cdr:x>
      <cdr:y>0.08511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0"/>
          <a:ext cx="1584176" cy="294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solidFill>
                <a:schemeClr val="accent4">
                  <a:lumMod val="75000"/>
                </a:schemeClr>
              </a:solidFill>
            </a:rPr>
            <a:t>144 273</a:t>
          </a:r>
          <a:endParaRPr lang="ru-RU" sz="1300" b="1" dirty="0">
            <a:solidFill>
              <a:schemeClr val="accent4">
                <a:lumMod val="7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2F1C037A-098F-4087-A1E5-F79459921124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37A-098F-4087-A1E5-F79459921124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37A-098F-4087-A1E5-F79459921124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F1C037A-098F-4087-A1E5-F79459921124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2F1C037A-098F-4087-A1E5-F79459921124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37A-098F-4087-A1E5-F79459921124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37A-098F-4087-A1E5-F79459921124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1C037A-098F-4087-A1E5-F79459921124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37A-098F-4087-A1E5-F79459921124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F1C037A-098F-4087-A1E5-F79459921124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1C037A-098F-4087-A1E5-F79459921124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F1C037A-098F-4087-A1E5-F79459921124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7F8BF9-C13F-47D8-AA9B-75B0735D4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p0RryvGuq8jgLs9mwTeklEpyDh0rhEo2cqnu0dLTM3TPgtDntp8UCo_aJIRbWE1tUiGqrPvmFb8b9vcuT2GKT2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475777"/>
            <a:ext cx="4104456" cy="2544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23478"/>
            <a:ext cx="7486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4000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843558"/>
            <a:ext cx="7846640" cy="1944216"/>
          </a:xfrm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r>
              <a:rPr lang="ru-RU" sz="2500" spc="-150" dirty="0" smtClean="0">
                <a:solidFill>
                  <a:srgbClr val="7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ОБ  ИСПОЛНЕНИИ  БЮДЖЕТА </a:t>
            </a:r>
          </a:p>
          <a:p>
            <a:pPr algn="ctr" defTabSz="457166" fontAlgn="auto">
              <a:spcAft>
                <a:spcPts val="0"/>
              </a:spcAft>
              <a:defRPr/>
            </a:pPr>
            <a:r>
              <a:rPr lang="ru-RU" sz="25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</a:p>
          <a:p>
            <a:pPr algn="ctr" defTabSz="457166" fontAlgn="auto">
              <a:spcAft>
                <a:spcPts val="0"/>
              </a:spcAft>
              <a:defRPr/>
            </a:pPr>
            <a:r>
              <a:rPr lang="ru-RU" sz="25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БУДОГОЩСКОЕ ГОРОДСКОЕ ПОСЕЛЕНИЕ</a:t>
            </a:r>
          </a:p>
          <a:p>
            <a:pPr algn="ctr" defTabSz="457166" fontAlgn="auto">
              <a:spcAft>
                <a:spcPts val="0"/>
              </a:spcAft>
              <a:defRPr/>
            </a:pPr>
            <a:r>
              <a:rPr lang="ru-RU" sz="25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КИРИШСКОГО МУНИЦИПАЛЬНОГО РАЙОНА </a:t>
            </a:r>
          </a:p>
          <a:p>
            <a:pPr algn="ctr" defTabSz="457166" fontAlgn="auto">
              <a:spcAft>
                <a:spcPts val="0"/>
              </a:spcAft>
              <a:defRPr/>
            </a:pPr>
            <a:r>
              <a:rPr lang="ru-RU" sz="25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ЛЕНИНГРАДСКОЙ ОБЛАСТИ  </a:t>
            </a:r>
          </a:p>
          <a:p>
            <a:pPr algn="ctr" defTabSz="457166" fontAlgn="auto">
              <a:spcAft>
                <a:spcPts val="0"/>
              </a:spcAft>
              <a:defRPr/>
            </a:pPr>
            <a:r>
              <a:rPr lang="ru-RU" sz="25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за 2021 год</a:t>
            </a:r>
            <a:endParaRPr lang="ru-RU" sz="2500" dirty="0">
              <a:solidFill>
                <a:srgbClr val="700000"/>
              </a:solidFill>
            </a:endParaRPr>
          </a:p>
        </p:txBody>
      </p:sp>
      <p:pic>
        <p:nvPicPr>
          <p:cNvPr id="7" name="Рисунок 6" descr="img1_72.png"/>
          <p:cNvPicPr>
            <a:picLocks noChangeAspect="1"/>
          </p:cNvPicPr>
          <p:nvPr/>
        </p:nvPicPr>
        <p:blipFill>
          <a:blip r:embed="rId3" cstate="print"/>
          <a:srcRect l="425"/>
          <a:stretch>
            <a:fillRect/>
          </a:stretch>
        </p:blipFill>
        <p:spPr>
          <a:xfrm>
            <a:off x="8060562" y="123478"/>
            <a:ext cx="850430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5"/>
            <a:ext cx="7467600" cy="79208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на 2021 год (тыс.руб./%)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987577"/>
          <a:ext cx="8136906" cy="352915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41103"/>
                <a:gridCol w="1017113"/>
                <a:gridCol w="1017113"/>
                <a:gridCol w="1017113"/>
                <a:gridCol w="944464"/>
              </a:tblGrid>
              <a:tr h="2619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доходов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План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Факт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61984"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Налоговые и неналоговые доходы</a:t>
                      </a:r>
                      <a:endParaRPr lang="ru-RU" sz="1400" b="1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23 597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24 317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17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/>
                        <a:t>Налог на доходы физических лиц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5 339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23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5 426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22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/>
                        <a:t>Налоги на имущество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4 036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17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3 975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17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/>
                        <a:t>Доходы от имущества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7 539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32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7 638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31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/>
                        <a:t>Прочие доходы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6 683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28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7 278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30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 dirty="0"/>
                        <a:t>Безвозмездные поступления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126 585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84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118 992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83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/>
                        <a:t>Дотации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22 339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18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22 339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19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/>
                        <a:t>Субвенции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300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 - 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300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 - </a:t>
                      </a:r>
                      <a:endParaRPr lang="ru-RU" sz="1400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/>
                        <a:t>Субсидии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87 236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81 276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/>
                        <a:t>Иные МБТ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16 710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15 077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/>
                        <a:t>Итого: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150 182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143 309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20472" y="4876006"/>
            <a:ext cx="3849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10</a:t>
            </a:r>
            <a:endParaRPr lang="ru-RU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7931224" cy="79208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в разрезе источников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2020/2021 годы </a:t>
            </a:r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(тыс.руб./%)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899592" y="987574"/>
          <a:ext cx="684076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20472" y="4803998"/>
            <a:ext cx="3849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11</a:t>
            </a:r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4227934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2020г.</a:t>
            </a:r>
          </a:p>
          <a:p>
            <a:pPr algn="ctr"/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228 382</a:t>
            </a:r>
            <a:endParaRPr lang="ru-RU" sz="15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48039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4227934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2021г.</a:t>
            </a:r>
          </a:p>
          <a:p>
            <a:pPr algn="ctr"/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143 309</a:t>
            </a:r>
            <a:endParaRPr lang="ru-RU" sz="15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7992888" cy="63757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</a:t>
            </a:r>
            <a:br>
              <a:rPr lang="ru-RU" alt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2020/2021 годы (тыс.руб./%)</a:t>
            </a:r>
            <a:endParaRPr lang="ru-RU" sz="2000" b="1" dirty="0">
              <a:solidFill>
                <a:srgbClr val="8A000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51520" y="987574"/>
          <a:ext cx="4248472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427984" y="987574"/>
          <a:ext cx="446449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4371950"/>
            <a:ext cx="8280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     налог на доходы физических лиц          налоги на имущество          доходы от имущества              прочие доходы</a:t>
            </a:r>
            <a:endParaRPr lang="ru-RU" sz="1100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395536" y="4443958"/>
            <a:ext cx="144016" cy="14401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2987824" y="4443958"/>
            <a:ext cx="144016" cy="144016"/>
          </a:xfrm>
          <a:prstGeom prst="flowChartConnector">
            <a:avLst/>
          </a:prstGeom>
          <a:solidFill>
            <a:srgbClr val="FF5B5B"/>
          </a:solidFill>
          <a:ln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788024" y="4443958"/>
            <a:ext cx="144016" cy="144016"/>
          </a:xfrm>
          <a:prstGeom prst="flowChartConnector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804248" y="4443958"/>
            <a:ext cx="144016" cy="144016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19672" y="105958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24 987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20472" y="4876006"/>
            <a:ext cx="3849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12</a:t>
            </a:r>
            <a:endParaRPr lang="ru-RU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859216" cy="42155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B4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2020/2021 годы (тыс.руб.)</a:t>
            </a:r>
            <a:endParaRPr lang="ru-RU" sz="2000" b="1" dirty="0">
              <a:solidFill>
                <a:srgbClr val="B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5536" y="771550"/>
          <a:ext cx="381642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716016" y="699542"/>
          <a:ext cx="367240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4371950"/>
            <a:ext cx="85689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         национальная оборона, национальная безопасность и правоохранительные органы         национальная экономика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жилищно-коммунальное хозяйство         культура, кинематография              образование, социальная политика, физическая культура и спорт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251520" y="444395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267744" y="4443958"/>
            <a:ext cx="144016" cy="144016"/>
          </a:xfrm>
          <a:prstGeom prst="flowChartConnector">
            <a:avLst/>
          </a:prstGeom>
          <a:solidFill>
            <a:srgbClr val="8A0000"/>
          </a:solidFill>
          <a:ln>
            <a:solidFill>
              <a:srgbClr val="B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020272" y="4443958"/>
            <a:ext cx="144016" cy="144016"/>
          </a:xfrm>
          <a:prstGeom prst="flowChartConnector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51520" y="4731990"/>
            <a:ext cx="144016" cy="144016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2483768" y="4731990"/>
            <a:ext cx="144016" cy="144016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355976" y="4731990"/>
            <a:ext cx="144016" cy="144016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47664" y="2499742"/>
            <a:ext cx="8640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233 107</a:t>
            </a:r>
            <a:endParaRPr lang="ru-RU" sz="13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820472" y="4876006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13</a:t>
            </a:r>
            <a:endParaRPr lang="ru-RU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6375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B40000"/>
                </a:solidFill>
                <a:latin typeface="Times New Roman" pitchFamily="18" charset="0"/>
                <a:cs typeface="Times New Roman" pitchFamily="18" charset="0"/>
              </a:rPr>
              <a:t>Расходы бюджета по программным и </a:t>
            </a:r>
            <a:r>
              <a:rPr lang="ru-RU" sz="2000" b="1" dirty="0" err="1" smtClean="0">
                <a:solidFill>
                  <a:srgbClr val="B40000"/>
                </a:solidFill>
                <a:latin typeface="Times New Roman" pitchFamily="18" charset="0"/>
                <a:cs typeface="Times New Roman" pitchFamily="18" charset="0"/>
              </a:rPr>
              <a:t>непрограммным</a:t>
            </a:r>
            <a:r>
              <a:rPr lang="ru-RU" sz="2000" b="1" dirty="0" smtClean="0">
                <a:solidFill>
                  <a:srgbClr val="B4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B4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B40000"/>
                </a:solidFill>
                <a:latin typeface="Times New Roman" pitchFamily="18" charset="0"/>
                <a:cs typeface="Times New Roman" pitchFamily="18" charset="0"/>
              </a:rPr>
              <a:t> направлениям деятельности (</a:t>
            </a:r>
            <a:r>
              <a:rPr lang="ru-RU" sz="2000" b="1" smtClean="0">
                <a:solidFill>
                  <a:srgbClr val="B40000"/>
                </a:solidFill>
                <a:latin typeface="Times New Roman" pitchFamily="18" charset="0"/>
                <a:cs typeface="Times New Roman" pitchFamily="18" charset="0"/>
              </a:rPr>
              <a:t>тыс.руб./%)</a:t>
            </a:r>
            <a:endParaRPr lang="ru-RU" sz="2000" dirty="0">
              <a:solidFill>
                <a:srgbClr val="B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67544" y="771550"/>
          <a:ext cx="397145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860032" y="843558"/>
          <a:ext cx="374441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437195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 Обеспечение деятельности органов МСУ        </a:t>
            </a:r>
            <a:r>
              <a:rPr lang="ru-RU" sz="1200" dirty="0" err="1" smtClean="0"/>
              <a:t>непрограммные</a:t>
            </a:r>
            <a:r>
              <a:rPr lang="ru-RU" sz="1200" dirty="0" smtClean="0"/>
              <a:t> расходы</a:t>
            </a:r>
          </a:p>
          <a:p>
            <a:endParaRPr lang="ru-RU" sz="1200" dirty="0" smtClean="0"/>
          </a:p>
          <a:p>
            <a:r>
              <a:rPr lang="ru-RU" sz="1200" dirty="0" smtClean="0"/>
              <a:t>     расходы по программным направлениям</a:t>
            </a:r>
            <a:endParaRPr lang="ru-RU" sz="1200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395536" y="444395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707904" y="4443958"/>
            <a:ext cx="144016" cy="144016"/>
          </a:xfrm>
          <a:prstGeom prst="flowChartConnector">
            <a:avLst/>
          </a:prstGeom>
          <a:solidFill>
            <a:srgbClr val="B40000"/>
          </a:solidFill>
          <a:ln>
            <a:solidFill>
              <a:srgbClr val="B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95536" y="4803998"/>
            <a:ext cx="144016" cy="144016"/>
          </a:xfrm>
          <a:prstGeom prst="flowChartConnector">
            <a:avLst/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820472" y="4876006"/>
            <a:ext cx="3849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14</a:t>
            </a:r>
            <a:endParaRPr lang="ru-RU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7787208" cy="5040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Расходы бюджета в рамках муниципальных программ </a:t>
            </a:r>
            <a:br>
              <a:rPr lang="ru-RU" sz="14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за 2021 год (тыс.руб.)</a:t>
            </a:r>
            <a:endParaRPr lang="ru-RU" sz="1400" b="1" dirty="0">
              <a:solidFill>
                <a:srgbClr val="6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3" y="627535"/>
          <a:ext cx="8424936" cy="4381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2727"/>
                <a:gridCol w="919825"/>
                <a:gridCol w="952384"/>
              </a:tblGrid>
              <a:tr h="56464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Муниципальные программы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/>
                        <a:t>Исполнено</a:t>
                      </a:r>
                    </a:p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%</a:t>
                      </a:r>
                      <a:r>
                        <a:rPr lang="ru-RU" sz="800" b="1" i="0" u="none" strike="noStrike" baseline="0" dirty="0" smtClean="0">
                          <a:solidFill>
                            <a:schemeClr val="lt1"/>
                          </a:solidFill>
                          <a:latin typeface="+mn-lt"/>
                        </a:rPr>
                        <a:t> </a:t>
                      </a:r>
                      <a:r>
                        <a:rPr lang="ru-RU" sz="800" b="1" i="0" u="none" strike="noStrike" baseline="0" smtClean="0">
                          <a:solidFill>
                            <a:schemeClr val="lt1"/>
                          </a:solidFill>
                          <a:latin typeface="+mn-lt"/>
                        </a:rPr>
                        <a:t>исполнения программы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145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на территории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Будогощского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465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на территории муниципального образования </a:t>
                      </a:r>
                      <a:r>
                        <a:rPr lang="ru-RU" sz="11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Будогощское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городское поселение </a:t>
                      </a:r>
                      <a:r>
                        <a:rPr lang="ru-RU" sz="11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Киришского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Ленинградской области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623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устойчивого функционирования и развития коммунальной и инженерной инфраструктуры и повышение </a:t>
                      </a:r>
                      <a:r>
                        <a:rPr lang="ru-RU" sz="11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энергоэффективности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муниципальном образовании </a:t>
                      </a:r>
                      <a:r>
                        <a:rPr lang="ru-RU" sz="11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Будогощское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городское поселение </a:t>
                      </a:r>
                      <a:r>
                        <a:rPr lang="ru-RU" sz="11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Киришского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Ленинградской области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</a:tr>
              <a:tr h="465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Безопасность муниципального образования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Будогощское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городское поселение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Киришского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Ленинградской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2823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и санитарное содержание территории </a:t>
                      </a:r>
                      <a:r>
                        <a:rPr lang="ru-RU" sz="11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Будогощского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447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Развитие автомобильных дорог муниципального образования </a:t>
                      </a:r>
                      <a:r>
                        <a:rPr lang="ru-RU" sz="1100" dirty="0" err="1" smtClean="0"/>
                        <a:t>Будогощское</a:t>
                      </a:r>
                      <a:r>
                        <a:rPr lang="ru-RU" sz="1100" dirty="0" smtClean="0"/>
                        <a:t> городское поселение </a:t>
                      </a:r>
                      <a:r>
                        <a:rPr lang="ru-RU" sz="1100" dirty="0" err="1" smtClean="0"/>
                        <a:t>Киришского</a:t>
                      </a:r>
                      <a:r>
                        <a:rPr lang="ru-RU" sz="1100" dirty="0" smtClean="0"/>
                        <a:t> муниципального района Ленинградской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286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 жильем граждан на территории </a:t>
                      </a:r>
                      <a:r>
                        <a:rPr lang="ru-RU" sz="11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Будогощского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Стимулирование экономической активности в муниципальном образовании </a:t>
                      </a:r>
                      <a:r>
                        <a:rPr lang="ru-RU" sz="11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Будогощское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городское поселение </a:t>
                      </a:r>
                      <a:r>
                        <a:rPr lang="ru-RU" sz="11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Киришского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Ленинградской области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447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частей территории муниципального образования </a:t>
                      </a:r>
                      <a:r>
                        <a:rPr lang="ru-RU" sz="11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Будогощское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городское поселение </a:t>
                      </a:r>
                      <a:r>
                        <a:rPr lang="ru-RU" sz="11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Киришского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Ленинградской области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08304" y="33950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125 245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0472" y="4876006"/>
            <a:ext cx="3849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15</a:t>
            </a:r>
            <a:endParaRPr lang="ru-RU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7467600" cy="72007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640000"/>
                </a:solidFill>
                <a:latin typeface="Times New Roman" pitchFamily="18" charset="0"/>
              </a:rPr>
              <a:t>Исполнение адресной инвестиционной программы </a:t>
            </a:r>
            <a:br>
              <a:rPr lang="ru-RU" sz="1800" b="1" dirty="0" smtClean="0">
                <a:solidFill>
                  <a:srgbClr val="640000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640000"/>
                </a:solidFill>
                <a:latin typeface="Times New Roman" pitchFamily="18" charset="0"/>
              </a:rPr>
              <a:t>за 2021 год (тыс.руб.)</a:t>
            </a:r>
            <a:endParaRPr lang="ru-RU" sz="1800" b="1" dirty="0">
              <a:solidFill>
                <a:srgbClr val="64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059583"/>
          <a:ext cx="8352928" cy="33302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548"/>
                <a:gridCol w="1774073"/>
                <a:gridCol w="1626234"/>
                <a:gridCol w="1774073"/>
              </a:tblGrid>
              <a:tr h="461159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Объект</a:t>
                      </a:r>
                      <a:endParaRPr lang="ru-RU" sz="15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План</a:t>
                      </a:r>
                      <a:endParaRPr lang="ru-RU" sz="15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Исполнено</a:t>
                      </a:r>
                      <a:endParaRPr lang="ru-RU" sz="15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% исполнения</a:t>
                      </a:r>
                      <a:endParaRPr lang="ru-RU" sz="1500" b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48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мероприятий, направленных на повышение надежности и эффективности работы объектов (сетей) теплоснабжения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3 230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</a:tr>
              <a:tr h="461159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Газоснабжение муниципального образования </a:t>
                      </a:r>
                      <a:r>
                        <a:rPr lang="ru-RU" sz="14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Будогощское</a:t>
                      </a:r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городское поселение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27 470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26 382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</a:tr>
              <a:tr h="461159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мероприятий, направленных на переселение граждан из аварийного жилищного фонда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57 376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46 745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81,5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EAEBF2"/>
                    </a:solidFill>
                  </a:tcPr>
                </a:tc>
              </a:tr>
              <a:tr h="461159"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ИТОГО</a:t>
                      </a:r>
                      <a:endParaRPr lang="ru-RU" sz="1400" b="1" i="1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88 076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73 157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83,1</a:t>
                      </a:r>
                    </a:p>
                  </a:txBody>
                  <a:tcPr marL="9525" marR="9525" marT="9525" marB="0"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20472" y="4876006"/>
            <a:ext cx="3849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16</a:t>
            </a:r>
            <a:endParaRPr lang="ru-RU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560840" cy="36004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предоставленные в 2021 году (тыс.руб.)</a:t>
            </a:r>
            <a:endParaRPr lang="ru-RU" sz="1500" b="1" dirty="0">
              <a:solidFill>
                <a:srgbClr val="64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483519"/>
          <a:ext cx="8856984" cy="459926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12614"/>
                <a:gridCol w="1244370"/>
              </a:tblGrid>
              <a:tr h="576063">
                <a:tc>
                  <a:txBody>
                    <a:bodyPr/>
                    <a:lstStyle/>
                    <a:p>
                      <a:pPr algn="just"/>
                      <a:r>
                        <a:rPr lang="ru-RU" sz="900" b="0" dirty="0" smtClean="0"/>
                        <a:t>ИМБТ на составление и рассмотрение проекта бюджета поселения, утверждение и исполнение бюджета поселения, осуществление контроля за его исполнением, составление и утверждение отчета об исполнении бюджета поселения, на осуществление внешнего муниципального финансового контроля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927</a:t>
                      </a:r>
                    </a:p>
                  </a:txBody>
                  <a:tcPr marL="9525" marR="9525" marT="9525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ИМБТ на обеспечение проживающих в поселении и нуждающихся в жилых помещениях малоимущих граждан жилыми помещениями, организация строительства и содержания муниципального жилищного фонда, создание условий для жилищного строительства, осуществление муниципального жилищного контроля, а также иных полномочий органов местного самоуправления в соответствии с жилищным законодательством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04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ИМБТ на создание условий для предоставления транспортных услуг населению и организация транспортного обслуживания населения в границах поселения </a:t>
                      </a:r>
                      <a:endParaRPr lang="ru-RU" sz="9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2 903</a:t>
                      </a:r>
                    </a:p>
                  </a:txBody>
                  <a:tcPr marL="9525" marR="9525" marT="9525" marB="0" anchor="ctr"/>
                </a:tc>
              </a:tr>
              <a:tr h="225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ИМБТ на участие в предупреждении и ликвидации последствий чрезвычайных ситуаций в границах поселения</a:t>
                      </a:r>
                      <a:endParaRPr lang="ru-RU" sz="9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</a:tr>
              <a:tr h="37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ИМБТ на создание условий для обеспечения жителей поселения услугами связи, общественного питания, торговли и бытового обслуживания </a:t>
                      </a:r>
                      <a:endParaRPr lang="ru-RU" sz="9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</a:tr>
              <a:tr h="297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ИМБТ на организацию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9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1 322</a:t>
                      </a:r>
                    </a:p>
                  </a:txBody>
                  <a:tcPr marL="9525" marR="9525" marT="9525" marB="0" anchor="ctr"/>
                </a:tc>
              </a:tr>
              <a:tr h="408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ИМБТ на создание условий для организации досуга и обеспечения жителей поселения услугами организаций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11 336</a:t>
                      </a:r>
                    </a:p>
                  </a:txBody>
                  <a:tcPr marL="9525" marR="9525" marT="9525" marB="0" anchor="ctr"/>
                </a:tc>
              </a:tr>
              <a:tr h="2417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ИМБТ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на организацию разработки правил  землепользования и застройки, выдаче разрешений на строительство, разрешений на ввод объектов в эксплуатацию при осуществлении строительства, реконструкции, капитального ремонта объектов капитального строительства, расположенных на территории поселения, резервированию и изъятию, в том числе путем выкупа, земельных участков в границах поселения </a:t>
                      </a:r>
                      <a:endParaRPr lang="ru-RU" sz="9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585</a:t>
                      </a:r>
                    </a:p>
                  </a:txBody>
                  <a:tcPr marL="9525" marR="9525" marT="9525" marB="0" anchor="ctr"/>
                </a:tc>
              </a:tr>
              <a:tr h="239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ИМБТ на организацию ритуальных услуг и содержание мест захоронения</a:t>
                      </a:r>
                      <a:endParaRPr lang="ru-RU" sz="9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1 323</a:t>
                      </a:r>
                    </a:p>
                  </a:txBody>
                  <a:tcPr marL="9525" marR="9525" marT="9525" marB="0" anchor="ctr"/>
                </a:tc>
              </a:tr>
              <a:tr h="376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ИМБТ на создание, содержание и организацию деятельности аварийно-спасательных служб и (или) аварийно-спасательных формирований на территории поселения</a:t>
                      </a:r>
                      <a:endParaRPr lang="ru-RU" sz="9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</a:tr>
              <a:tr h="376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/>
                        <a:t>ИМБТ на содействие в развитии сельскохозяйственного производства, создание условий для развития малого и среднего предпринимательства</a:t>
                      </a:r>
                      <a:endParaRPr lang="ru-RU" sz="9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84368" y="195486"/>
            <a:ext cx="10801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 smtClean="0">
                <a:solidFill>
                  <a:schemeClr val="accent4">
                    <a:lumMod val="75000"/>
                  </a:schemeClr>
                </a:solidFill>
              </a:rPr>
              <a:t>18 742</a:t>
            </a:r>
            <a:endParaRPr lang="ru-RU" sz="1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2480" y="4876006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17</a:t>
            </a:r>
            <a:endParaRPr lang="ru-RU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Расходы бюджета </a:t>
            </a:r>
            <a:r>
              <a:rPr lang="ru-RU" sz="2000" b="1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0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в национальных проектах</a:t>
            </a:r>
            <a:br>
              <a:rPr lang="ru-RU" sz="20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sz="2000" b="1" dirty="0" err="1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Будогощское</a:t>
            </a:r>
            <a:r>
              <a:rPr lang="ru-RU" sz="20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 городское поселение за 2021 год</a:t>
            </a:r>
            <a:endParaRPr lang="ru-RU" sz="2000" b="1" dirty="0">
              <a:solidFill>
                <a:srgbClr val="6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20359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«Жильё и городская среда»/ Федеральный проект «Обеспечение устойчивого сокращения непригодного для проживания жилищного фонда»: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299942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Приобретено 25 квартир в рамках реализации мероприятий по переселению граждан из аварийного жилищного фонда на сумму 46 745 тыс. руб.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pic>
        <p:nvPicPr>
          <p:cNvPr id="6" name="Рисунок 5" descr="2318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779662"/>
            <a:ext cx="5544616" cy="2421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20472" y="4876006"/>
            <a:ext cx="3849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18</a:t>
            </a:r>
            <a:endParaRPr lang="ru-RU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93122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err="1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Киришский</a:t>
            </a:r>
            <a:r>
              <a:rPr lang="ru-RU" sz="27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 муниципальный район </a:t>
            </a:r>
            <a:br>
              <a:rPr lang="ru-RU" sz="27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Ленинградской области</a:t>
            </a:r>
            <a:endParaRPr lang="ru-RU" sz="2700" dirty="0">
              <a:solidFill>
                <a:srgbClr val="6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M:\Давидюк\БЮДЖЕТ ДЛЯ ГРАЖДАН\kart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1275606"/>
            <a:ext cx="4680520" cy="3510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92480" y="4876006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2</a:t>
            </a:r>
            <a:endParaRPr lang="ru-RU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925611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Будогощское городское поселение </a:t>
            </a:r>
            <a:b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Киришского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b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Ленинградской области</a:t>
            </a:r>
            <a:endParaRPr lang="ru-RU" sz="23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79512" y="1222375"/>
            <a:ext cx="8280920" cy="356393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Общая площадь — 966,91 км²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1642"/>
                </a:solidFill>
              </a:rPr>
              <a:t> </a:t>
            </a:r>
            <a:r>
              <a:rPr lang="ru-RU" dirty="0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Расположено в южной части </a:t>
            </a:r>
            <a:r>
              <a:rPr lang="ru-RU" dirty="0" err="1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Киришского</a:t>
            </a:r>
            <a:r>
              <a:rPr lang="ru-RU" dirty="0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1642"/>
                </a:solidFill>
              </a:rPr>
              <a:t> </a:t>
            </a:r>
            <a:r>
              <a:rPr lang="ru-RU" dirty="0" smtClean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Граничит:</a:t>
            </a:r>
          </a:p>
          <a:p>
            <a:pPr marL="0" lvl="1" indent="0">
              <a:spcBef>
                <a:spcPts val="600"/>
              </a:spcBef>
              <a:buSzPct val="70000"/>
              <a:buFont typeface="Wingdings" pitchFamily="2" charset="2"/>
              <a:buChar char="q"/>
            </a:pPr>
            <a:r>
              <a:rPr lang="ru-RU" sz="1700" dirty="0" smtClean="0"/>
              <a:t>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западе и севере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с </a:t>
            </a:r>
            <a:r>
              <a:rPr lang="ru-RU" sz="17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Пчёвжинским</a:t>
            </a:r>
            <a:r>
              <a:rPr lang="ru-RU" sz="17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сельским поселением</a:t>
            </a:r>
          </a:p>
          <a:p>
            <a:pPr marL="0" lvl="1" indent="0">
              <a:spcBef>
                <a:spcPts val="600"/>
              </a:spcBef>
              <a:buSzPct val="70000"/>
              <a:buFont typeface="Wingdings" pitchFamily="2" charset="2"/>
              <a:buChar char="q"/>
            </a:pPr>
            <a:r>
              <a:rPr lang="ru-RU" sz="1700" dirty="0" smtClean="0"/>
              <a:t>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северо-востоке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с </a:t>
            </a:r>
            <a:r>
              <a:rPr lang="ru-RU" sz="17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Тихвинским районом</a:t>
            </a:r>
            <a:endParaRPr lang="ru-RU" sz="1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spcBef>
                <a:spcPts val="600"/>
              </a:spcBef>
              <a:buSzPct val="70000"/>
              <a:buFont typeface="Wingdings" pitchFamily="2" charset="2"/>
              <a:buChar char="q"/>
            </a:pPr>
            <a:r>
              <a:rPr lang="ru-RU" sz="1700" dirty="0" smtClean="0"/>
              <a:t>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востоке и юге 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с </a:t>
            </a:r>
            <a:r>
              <a:rPr lang="ru-RU" sz="17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Новгородской областью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В состав городского поселения входят 30 населённых пунктов –</a:t>
            </a:r>
          </a:p>
          <a:p>
            <a:pPr>
              <a:buNone/>
            </a:pPr>
            <a:r>
              <a:rPr lang="ru-RU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     д. </a:t>
            </a:r>
            <a:r>
              <a:rPr lang="ru-RU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Авдетово</a:t>
            </a:r>
            <a:r>
              <a:rPr lang="ru-RU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</a:t>
            </a:r>
            <a:r>
              <a:rPr lang="ru-RU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Бестоголово</a:t>
            </a:r>
            <a:r>
              <a:rPr lang="ru-RU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г.п. Будогощь, д. </a:t>
            </a:r>
            <a:r>
              <a:rPr lang="ru-RU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Горятино</a:t>
            </a:r>
            <a:r>
              <a:rPr lang="ru-RU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п.ст. </a:t>
            </a:r>
            <a:r>
              <a:rPr lang="ru-RU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Горятино</a:t>
            </a:r>
            <a:r>
              <a:rPr lang="ru-RU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</a:t>
            </a:r>
            <a:r>
              <a:rPr lang="ru-RU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Градоша</a:t>
            </a:r>
            <a:r>
              <a:rPr lang="ru-RU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</a:t>
            </a:r>
            <a:r>
              <a:rPr lang="ru-RU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Гремячево</a:t>
            </a:r>
            <a:r>
              <a:rPr lang="ru-RU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</a:t>
            </a:r>
            <a:r>
              <a:rPr lang="ru-RU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Дидлово</a:t>
            </a:r>
            <a:r>
              <a:rPr lang="ru-RU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Дорожницы, д. </a:t>
            </a:r>
            <a:r>
              <a:rPr lang="ru-RU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Званка</a:t>
            </a:r>
            <a:r>
              <a:rPr lang="ru-RU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</a:t>
            </a:r>
            <a:r>
              <a:rPr lang="ru-RU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Змеева</a:t>
            </a:r>
            <a:r>
              <a:rPr lang="ru-RU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 Новинка, д. </a:t>
            </a:r>
            <a:r>
              <a:rPr lang="ru-RU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Клинково</a:t>
            </a:r>
            <a:r>
              <a:rPr lang="ru-RU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Ключи, д. </a:t>
            </a:r>
            <a:r>
              <a:rPr lang="ru-RU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Крапивно</a:t>
            </a:r>
            <a:r>
              <a:rPr lang="ru-RU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Красная Горка, д. Крестцы, д. </a:t>
            </a:r>
            <a:r>
              <a:rPr lang="ru-RU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Кровино</a:t>
            </a:r>
            <a:r>
              <a:rPr lang="ru-RU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 Сельцо, д. Кукуй, д. </a:t>
            </a:r>
            <a:r>
              <a:rPr lang="ru-RU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Лашино</a:t>
            </a:r>
            <a:r>
              <a:rPr lang="ru-RU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Луг, д. </a:t>
            </a:r>
            <a:r>
              <a:rPr lang="ru-RU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Могилёво</a:t>
            </a:r>
            <a:r>
              <a:rPr lang="ru-RU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Новая, д. </a:t>
            </a:r>
            <a:r>
              <a:rPr lang="ru-RU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Олешенка</a:t>
            </a:r>
            <a:r>
              <a:rPr lang="ru-RU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Отрада, д. Половинник, д. </a:t>
            </a:r>
            <a:r>
              <a:rPr lang="ru-RU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Рахово</a:t>
            </a:r>
            <a:r>
              <a:rPr lang="ru-RU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Смолино, д. </a:t>
            </a:r>
            <a:r>
              <a:rPr lang="ru-RU" i="1" dirty="0" err="1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Солоницы</a:t>
            </a:r>
            <a:r>
              <a:rPr lang="ru-RU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, д. Среднее Село, д. Яшкино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133A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 4 404 чел.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6" name="Рисунок 5" descr="1619778041_9-phonoteka_org-p-fon-dlya-prezentatsii-naselenie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996557"/>
            <a:ext cx="2975992" cy="1859251"/>
          </a:xfrm>
          <a:prstGeom prst="teardrop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0472" y="4876006"/>
            <a:ext cx="216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3</a:t>
            </a:r>
            <a:endParaRPr lang="ru-RU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ЧТО  ТАКОЕ БЮДЖЕТ ДЛЯ ГРАЖДАН</a:t>
            </a:r>
            <a:endParaRPr lang="ru-RU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95536" y="1166813"/>
            <a:ext cx="8424936" cy="2160587"/>
          </a:xfrm>
        </p:spPr>
        <p:txBody>
          <a:bodyPr>
            <a:normAutofit fontScale="92500"/>
          </a:bodyPr>
          <a:lstStyle/>
          <a:p>
            <a:r>
              <a:rPr lang="ru-RU" sz="2300" dirty="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Он содержит информационно-аналитический материал, доступный для широкого круга неподготовленных пользователей.</a:t>
            </a:r>
          </a:p>
          <a:p>
            <a:endParaRPr lang="ru-RU" dirty="0"/>
          </a:p>
        </p:txBody>
      </p:sp>
      <p:pic>
        <p:nvPicPr>
          <p:cNvPr id="4" name="Рисунок 3" descr="1619782602_30-phonoteka_org-p-fon-dlya-prezentatsii-rabota-s-roditelyami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165816"/>
            <a:ext cx="3657600" cy="1793940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855968" y="4912668"/>
            <a:ext cx="288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4</a:t>
            </a:r>
            <a:endParaRPr lang="ru-RU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47054807_1-abrakadabra-fun-p-fon-dlya-prezentatsii-finans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651870"/>
            <a:ext cx="2699792" cy="1349438"/>
          </a:xfrm>
          <a:prstGeom prst="snipRoundRect">
            <a:avLst/>
          </a:prstGeom>
        </p:spPr>
      </p:pic>
      <p:pic>
        <p:nvPicPr>
          <p:cNvPr id="8" name="Рисунок 7" descr="1613778405_27-p-fon-dlya-prezentatsii-po-finansovoi-gramot-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723878"/>
            <a:ext cx="2621429" cy="1306445"/>
          </a:xfrm>
          <a:prstGeom prst="snip2Diag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7931224" cy="7200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23529" y="915567"/>
            <a:ext cx="8496943" cy="3096344"/>
          </a:xfrm>
        </p:spPr>
        <p:txBody>
          <a:bodyPr/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1800" dirty="0" smtClean="0">
                <a:solidFill>
                  <a:srgbClr val="8A0000"/>
                </a:solidFill>
                <a:latin typeface="Constantia" pitchFamily="18" charset="0"/>
              </a:rPr>
              <a:t>Бюджет </a:t>
            </a:r>
            <a:r>
              <a:rPr lang="ru-RU" sz="1800" dirty="0" smtClean="0">
                <a:latin typeface="Constantia" pitchFamily="18" charset="0"/>
              </a:rPr>
              <a:t>– </a:t>
            </a:r>
            <a:r>
              <a:rPr lang="ru-RU" sz="1800" dirty="0" smtClean="0">
                <a:solidFill>
                  <a:schemeClr val="tx1"/>
                </a:solidFill>
                <a:latin typeface="Constantia" pitchFamily="18" charset="0"/>
              </a:rPr>
  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8A0000"/>
                </a:solidFill>
                <a:latin typeface="Constantia" pitchFamily="18" charset="0"/>
              </a:rPr>
              <a:t>Бюджетные  ассигнования </a:t>
            </a:r>
            <a:r>
              <a:rPr lang="ru-RU" sz="1800" dirty="0" smtClean="0">
                <a:latin typeface="Constantia" pitchFamily="18" charset="0"/>
              </a:rPr>
              <a:t>– </a:t>
            </a:r>
            <a:r>
              <a:rPr lang="ru-RU" sz="1800" dirty="0" smtClean="0">
                <a:solidFill>
                  <a:schemeClr val="tx1"/>
                </a:solidFill>
                <a:latin typeface="Constantia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8A0000"/>
                </a:solidFill>
                <a:latin typeface="Constantia" pitchFamily="18" charset="0"/>
              </a:rPr>
              <a:t>Межбюджетные трансферты </a:t>
            </a:r>
            <a:r>
              <a:rPr lang="ru-RU" sz="1800" dirty="0" smtClean="0">
                <a:latin typeface="Constantia" pitchFamily="18" charset="0"/>
              </a:rPr>
              <a:t>– </a:t>
            </a:r>
            <a:r>
              <a:rPr lang="ru-RU" sz="1800" dirty="0" smtClean="0">
                <a:solidFill>
                  <a:schemeClr val="tx1"/>
                </a:solidFill>
                <a:latin typeface="Constantia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 Федерации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855968" y="4912668"/>
            <a:ext cx="288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5</a:t>
            </a:r>
            <a:endParaRPr lang="ru-RU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3-20211129_1813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755406"/>
            <a:ext cx="3096345" cy="22440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70958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31590"/>
            <a:ext cx="81369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300" u="sng" dirty="0" smtClean="0">
                <a:solidFill>
                  <a:srgbClr val="32003E"/>
                </a:solidFill>
                <a:latin typeface="Times New Roman" pitchFamily="18" charset="0"/>
                <a:cs typeface="Times New Roman" pitchFamily="18" charset="0"/>
              </a:rPr>
              <a:t>Текущий финансовый год</a:t>
            </a:r>
            <a:r>
              <a:rPr lang="ru-RU" sz="2300" dirty="0" smtClean="0">
                <a:solidFill>
                  <a:srgbClr val="3200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rgbClr val="3E0018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300" u="sng" dirty="0" smtClean="0">
                <a:solidFill>
                  <a:srgbClr val="32003E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sz="1900" dirty="0" smtClean="0">
                <a:solidFill>
                  <a:srgbClr val="48001B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следующий за текущим финансовым годом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300" u="sng" dirty="0" smtClean="0">
                <a:solidFill>
                  <a:srgbClr val="1C0022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1900" b="1" dirty="0" smtClean="0">
                <a:solidFill>
                  <a:srgbClr val="35004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два финансовых года, следующие за очередным финансовым годом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2480" y="4876006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6</a:t>
            </a:r>
            <a:endParaRPr lang="ru-RU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709587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95536" y="1004888"/>
            <a:ext cx="7848872" cy="2484437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ru-RU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ru-RU" sz="2500" dirty="0" smtClean="0">
                <a:solidFill>
                  <a:srgbClr val="B4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ru-RU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Доходы – Расходы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(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ru-RU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расходов над доходами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ru-RU" sz="25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7" name="Рисунок 6" descr="kisspng-stock-photography-computer-icons-drawing-royalty-f-the-rule-of-law-5ae1e2fe228291.2041513215247531501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298" y="3289091"/>
            <a:ext cx="1858646" cy="1730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613545470_121-p-kartinki-na-belom-fone-dlya-prezentatsii-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63838"/>
            <a:ext cx="187220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892480" y="4876006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7</a:t>
            </a:r>
            <a:endParaRPr lang="ru-RU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70958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51520" y="1059582"/>
            <a:ext cx="7917880" cy="252028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 на очередной финансовый год и плановый период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Рассмотрение проекта бюджета на очередной финансовый год и плановый период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Утверждение проекта бюджета на очередной финансовый год и плановый период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Исполнение бюджета в текущем финансовом году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Утверждение отчета об исполнении бюджета предыдущего года</a:t>
            </a:r>
          </a:p>
          <a:p>
            <a:pPr>
              <a:buFont typeface="Wingdings" pitchFamily="2" charset="2"/>
              <a:buChar char="ü"/>
            </a:pPr>
            <a:endParaRPr lang="ru-RU" sz="2300" dirty="0"/>
          </a:p>
        </p:txBody>
      </p:sp>
      <p:pic>
        <p:nvPicPr>
          <p:cNvPr id="4" name="Рисунок 3" descr="1642013916_5-damion-club-p-fon-dlya-prezentatsii-po-bukhgalterskomu-u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507854"/>
            <a:ext cx="2539774" cy="1428623"/>
          </a:xfrm>
          <a:prstGeom prst="round2DiagRect">
            <a:avLst>
              <a:gd name="adj1" fmla="val 16667"/>
              <a:gd name="adj2" fmla="val 5474"/>
            </a:avLst>
          </a:prstGeom>
        </p:spPr>
      </p:pic>
      <p:pic>
        <p:nvPicPr>
          <p:cNvPr id="5" name="Рисунок 4" descr="8TIJ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507854"/>
            <a:ext cx="2506940" cy="1491629"/>
          </a:xfrm>
          <a:prstGeom prst="round2Diag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20472" y="4876006"/>
            <a:ext cx="323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8</a:t>
            </a:r>
            <a:endParaRPr lang="ru-RU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58000"/>
                <a:satMod val="125000"/>
                <a:alpha val="26000"/>
              </a:schemeClr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7715200" cy="864096"/>
          </a:xfrm>
        </p:spPr>
        <p:txBody>
          <a:bodyPr>
            <a:normAutofit/>
          </a:bodyPr>
          <a:lstStyle/>
          <a:p>
            <a:pPr algn="ctr" defTabSz="457166"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на 2021 год (тыс.руб.)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131590"/>
          <a:ext cx="8280920" cy="370729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37864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Темп роста к прошлому году,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7142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762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150 182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143 309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95,4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37,3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7976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 собственные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23 597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24 317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- 2,7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5419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126 585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118 992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41,5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54195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287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144 273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- 38,1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67466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18 742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18 742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- 3,4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79762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</a:p>
                    <a:p>
                      <a:r>
                        <a:rPr lang="ru-RU" sz="13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- 5 092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- 964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92480" y="4876006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9</a:t>
            </a:r>
            <a:endParaRPr lang="ru-RU" sz="9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1252</TotalTime>
  <Words>1298</Words>
  <Application>Microsoft Office PowerPoint</Application>
  <PresentationFormat>Экран (16:9)</PresentationFormat>
  <Paragraphs>318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Бюджет для граждан</vt:lpstr>
      <vt:lpstr>Киришский муниципальный район  Ленинградской области</vt:lpstr>
      <vt:lpstr>Будогощское городское поселение  Киришского муниципального района  Ленинградской области</vt:lpstr>
      <vt:lpstr>ЧТО  ТАКОЕ БЮДЖЕТ ДЛЯ ГРАЖДАН</vt:lpstr>
      <vt:lpstr>Основные понятия и термины</vt:lpstr>
      <vt:lpstr>Основные понятия и термины</vt:lpstr>
      <vt:lpstr>Основные понятия и термины</vt:lpstr>
      <vt:lpstr>БЮДЖЕТНЫЙ ПРОЦЕСС</vt:lpstr>
      <vt:lpstr>Основные параметры бюджета на 2021 год (тыс.руб.) </vt:lpstr>
      <vt:lpstr>Структура доходов бюджета на 2021 год (тыс.руб./%) </vt:lpstr>
      <vt:lpstr>Структура доходов бюджета в разрезе источников  2020/2021 годы (тыс.руб./%)</vt:lpstr>
      <vt:lpstr>Структура налоговых и неналоговых доходов бюджета 2020/2021 годы (тыс.руб./%)</vt:lpstr>
      <vt:lpstr>Структура расходов бюджета 2020/2021 годы (тыс.руб.)</vt:lpstr>
      <vt:lpstr>Расходы бюджета по программным и непрограммным  направлениям деятельности (тыс.руб./%)</vt:lpstr>
      <vt:lpstr>Расходы бюджета в рамках муниципальных программ  за 2021 год (тыс.руб.)</vt:lpstr>
      <vt:lpstr>Исполнение адресной инвестиционной программы  за 2021 год (тыс.руб.)</vt:lpstr>
      <vt:lpstr>Межбюджетные трансферты предоставленные в 2021 году (тыс.руб.)</vt:lpstr>
      <vt:lpstr>Расходы бюджета  Участие в национальных проектах  МО Будогощское городское поселение за 2021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spiridonova</dc:creator>
  <cp:lastModifiedBy>spiridonova</cp:lastModifiedBy>
  <cp:revision>144</cp:revision>
  <dcterms:created xsi:type="dcterms:W3CDTF">2022-10-27T08:17:02Z</dcterms:created>
  <dcterms:modified xsi:type="dcterms:W3CDTF">2022-12-29T12:19:19Z</dcterms:modified>
</cp:coreProperties>
</file>