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85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1" r:id="rId26"/>
    <p:sldId id="282" r:id="rId27"/>
    <p:sldId id="283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D53"/>
    <a:srgbClr val="1E3446"/>
    <a:srgbClr val="8A0000"/>
    <a:srgbClr val="E8B9FF"/>
    <a:srgbClr val="CC99FF"/>
    <a:srgbClr val="FFFF66"/>
    <a:srgbClr val="CC66FF"/>
    <a:srgbClr val="8BB0CF"/>
    <a:srgbClr val="B400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dLbls>
            <c:dLbl>
              <c:idx val="0"/>
              <c:layout>
                <c:manualLayout>
                  <c:x val="-1.1139113197948766E-2"/>
                  <c:y val="-1.0374664252991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21 517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13%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485215093059836E-2"/>
                  <c:y val="-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645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42%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21517</c:v>
                </c:pt>
                <c:pt idx="1">
                  <c:v>20645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1.6708669796923273E-2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/>
                      <a:t>138 199/</a:t>
                    </a:r>
                  </a:p>
                  <a:p>
                    <a:r>
                      <a:rPr lang="ru-RU" dirty="0" smtClean="0"/>
                      <a:t>87%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995632064273559E-2"/>
                  <c:y val="-2.76657713413107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/>
                      <a:t>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138199</c:v>
                </c:pt>
                <c:pt idx="1">
                  <c:v>28278</c:v>
                </c:pt>
              </c:numCache>
            </c:numRef>
          </c:val>
        </c:ser>
        <c:shape val="box"/>
        <c:axId val="67339008"/>
        <c:axId val="67340544"/>
        <c:axId val="0"/>
      </c:bar3DChart>
      <c:catAx>
        <c:axId val="67339008"/>
        <c:scaling>
          <c:orientation val="minMax"/>
        </c:scaling>
        <c:delete val="1"/>
        <c:axPos val="b"/>
        <c:tickLblPos val="none"/>
        <c:crossAx val="67340544"/>
        <c:crosses val="autoZero"/>
        <c:auto val="1"/>
        <c:lblAlgn val="ctr"/>
        <c:lblOffset val="100"/>
      </c:catAx>
      <c:valAx>
        <c:axId val="673405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33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24362687503891"/>
          <c:y val="0.29358066968594326"/>
          <c:w val="0.322417775825519"/>
          <c:h val="0.39208933212213892"/>
        </c:manualLayout>
      </c:layout>
      <c:txPr>
        <a:bodyPr/>
        <a:lstStyle/>
        <a:p>
          <a:pPr>
            <a:defRPr sz="15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300"/>
            </a:pPr>
            <a:r>
              <a:rPr lang="en-US" sz="1300" dirty="0" smtClean="0"/>
              <a:t>202</a:t>
            </a:r>
            <a:r>
              <a:rPr lang="ru-RU" sz="1300" dirty="0" smtClean="0"/>
              <a:t>2г.</a:t>
            </a:r>
            <a:endParaRPr lang="en-US" sz="1300" dirty="0"/>
          </a:p>
        </c:rich>
      </c:tx>
      <c:layout>
        <c:manualLayout>
          <c:xMode val="edge"/>
          <c:yMode val="edge"/>
          <c:x val="3.5969402646410284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596091959650425E-2"/>
          <c:y val="0.10479751524194122"/>
          <c:w val="0.8540750651057607"/>
          <c:h val="0.7482578567807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5B5B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5445</c:v>
                </c:pt>
                <c:pt idx="1">
                  <c:v>3953</c:v>
                </c:pt>
                <c:pt idx="2">
                  <c:v>6053</c:v>
                </c:pt>
                <c:pt idx="3">
                  <c:v>6066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/>
            </a:pPr>
            <a:r>
              <a:rPr lang="en-US" sz="1300" dirty="0" smtClean="0"/>
              <a:t>202</a:t>
            </a:r>
            <a:r>
              <a:rPr lang="ru-RU" sz="1300" dirty="0" smtClean="0"/>
              <a:t>3г.</a:t>
            </a:r>
            <a:endParaRPr lang="en-US" sz="1300" dirty="0"/>
          </a:p>
        </c:rich>
      </c:tx>
      <c:layout>
        <c:manualLayout>
          <c:xMode val="edge"/>
          <c:yMode val="edge"/>
          <c:x val="0.8037249893381041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236945894900555"/>
          <c:y val="0"/>
          <c:w val="0.716060814671389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5B5B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4 039; </a:t>
                    </a:r>
                    <a:r>
                      <a:rPr lang="ru-RU" smtClean="0"/>
                      <a:t>20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6 332; 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5554</c:v>
                </c:pt>
                <c:pt idx="1">
                  <c:v>4039</c:v>
                </c:pt>
                <c:pt idx="2">
                  <c:v>6332</c:v>
                </c:pt>
                <c:pt idx="3">
                  <c:v>4720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>
                <a:solidFill>
                  <a:srgbClr val="CC66FF"/>
                </a:solidFill>
              </a:defRPr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1040901115808992E-2"/>
          <c:y val="2.3004690300111583E-2"/>
        </c:manualLayout>
      </c:layout>
    </c:title>
    <c:plotArea>
      <c:layout>
        <c:manualLayout>
          <c:layoutTarget val="inner"/>
          <c:xMode val="edge"/>
          <c:yMode val="edge"/>
          <c:x val="5.6133809206384465E-2"/>
          <c:y val="0.15397918749768688"/>
          <c:w val="0.69749718584727083"/>
          <c:h val="0.770153142706365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1"/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7.3209894917336427E-2"/>
                  <c:y val="-0.16902057178831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2 526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8%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0315939738351923"/>
                  <c:y val="-0.154323130763248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4309206733842991"/>
                  <c:y val="-8.45102858941599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1 788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7%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119 </a:t>
                    </a:r>
                    <a:r>
                      <a:rPr lang="en-US" smtClean="0"/>
                      <a:t>661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76%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3643662234594478"/>
                  <c:y val="-8.45102858941599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</a:t>
                    </a:r>
                    <a:r>
                      <a:rPr lang="en-US" dirty="0" smtClean="0"/>
                      <a:t>099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1.9966334977455341E-2"/>
                  <c:y val="-0.183718012813392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12526</c:v>
                </c:pt>
                <c:pt idx="1">
                  <c:v>687</c:v>
                </c:pt>
                <c:pt idx="2" formatCode="#,##0">
                  <c:v>11788</c:v>
                </c:pt>
                <c:pt idx="3" formatCode="#,##0">
                  <c:v>119661</c:v>
                </c:pt>
                <c:pt idx="4" formatCode="#,##0">
                  <c:v>13099</c:v>
                </c:pt>
                <c:pt idx="5">
                  <c:v>748</c:v>
                </c:pt>
              </c:numCache>
            </c:numRef>
          </c:val>
        </c:ser>
        <c:firstSliceAng val="0"/>
        <c:holeSize val="2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5991235178661818"/>
          <c:y val="1.8371801281339178E-2"/>
        </c:manualLayout>
      </c:layout>
    </c:title>
    <c:plotArea>
      <c:layout>
        <c:manualLayout>
          <c:layoutTarget val="inner"/>
          <c:xMode val="edge"/>
          <c:yMode val="edge"/>
          <c:x val="0.1198407148661042"/>
          <c:y val="0.18681691617598101"/>
          <c:w val="0.7237273200581229"/>
          <c:h val="0.768960277561755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2"/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 </a:t>
                    </a:r>
                    <a:r>
                      <a:rPr lang="en-US" smtClean="0"/>
                      <a:t>424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en-US" smtClean="0"/>
                      <a:t>27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8328573513618379"/>
                  <c:y val="-1.8371801281339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 </a:t>
                    </a:r>
                    <a:r>
                      <a:rPr lang="en-US" smtClean="0"/>
                      <a:t>303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17%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mtClean="0"/>
                      <a:t>382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25%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7.9539092606268152E-2"/>
                  <c:y val="-0.176369292300855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</a:t>
                    </a:r>
                    <a:r>
                      <a:rPr lang="en-US" dirty="0" smtClean="0"/>
                      <a:t>914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28%</a:t>
                    </a: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6.9164428353276994E-3"/>
                  <c:y val="-0.172694932044587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736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физичсекая культура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13424</c:v>
                </c:pt>
                <c:pt idx="1">
                  <c:v>214</c:v>
                </c:pt>
                <c:pt idx="2" formatCode="#,##0">
                  <c:v>8303</c:v>
                </c:pt>
                <c:pt idx="3" formatCode="#,##0">
                  <c:v>12382</c:v>
                </c:pt>
                <c:pt idx="4" formatCode="#,##0">
                  <c:v>13914</c:v>
                </c:pt>
                <c:pt idx="5">
                  <c:v>736</c:v>
                </c:pt>
              </c:numCache>
            </c:numRef>
          </c:val>
        </c:ser>
        <c:firstSliceAng val="0"/>
        <c:holeSize val="2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en-US" dirty="0" smtClean="0"/>
              <a:t>2022</a:t>
            </a:r>
            <a:r>
              <a:rPr lang="ru-RU" dirty="0" smtClean="0"/>
              <a:t>г.</a:t>
            </a:r>
            <a:endParaRPr lang="en-US" dirty="0"/>
          </a:p>
        </c:rich>
      </c:tx>
      <c:layout>
        <c:manualLayout>
          <c:xMode val="edge"/>
          <c:yMode val="edge"/>
          <c:x val="3.9257682076983415E-2"/>
          <c:y val="4.2175265550204545E-2"/>
        </c:manualLayout>
      </c:layout>
    </c:title>
    <c:plotArea>
      <c:layout>
        <c:manualLayout>
          <c:layoutTarget val="inner"/>
          <c:xMode val="edge"/>
          <c:yMode val="edge"/>
          <c:x val="0.1423383689391185"/>
          <c:y val="0.2472419152501574"/>
          <c:w val="0.63889302955191263"/>
          <c:h val="0.734100435599751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10496</c:v>
                </c:pt>
                <c:pt idx="1">
                  <c:v>3906</c:v>
                </c:pt>
                <c:pt idx="2">
                  <c:v>144107</c:v>
                </c:pt>
              </c:numCache>
            </c:numRef>
          </c:val>
        </c:ser>
        <c:firstSliceAng val="35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en-US" sz="1200" dirty="0" smtClean="0"/>
              <a:t>202</a:t>
            </a:r>
            <a:r>
              <a:rPr lang="ru-RU" sz="1200" dirty="0" smtClean="0"/>
              <a:t>3г.</a:t>
            </a:r>
            <a:endParaRPr lang="en-US" sz="1200" dirty="0"/>
          </a:p>
        </c:rich>
      </c:tx>
      <c:layout>
        <c:manualLayout>
          <c:xMode val="edge"/>
          <c:yMode val="edge"/>
          <c:x val="0.86290278644253204"/>
          <c:y val="4.0417962818946634E-2"/>
        </c:manualLayout>
      </c:layout>
    </c:title>
    <c:plotArea>
      <c:layout>
        <c:manualLayout>
          <c:layoutTarget val="inner"/>
          <c:xMode val="edge"/>
          <c:yMode val="edge"/>
          <c:x val="0.1516727842205558"/>
          <c:y val="0.22882121893863558"/>
          <c:w val="0.69367078871578369"/>
          <c:h val="0.751476687775432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4.5470375086528883E-3"/>
                  <c:y val="-2.7157862089397578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11315</c:v>
                </c:pt>
                <c:pt idx="1">
                  <c:v>2758</c:v>
                </c:pt>
                <c:pt idx="2">
                  <c:v>34900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0.29032</cdr:x>
      <cdr:y>0.02222</cdr:y>
    </cdr:from>
    <cdr:to>
      <cdr:x>0.64516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72008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20 645</a:t>
          </a:r>
        </a:p>
        <a:p xmlns:a="http://schemas.openxmlformats.org/drawingml/2006/main">
          <a:pPr algn="ctr"/>
          <a:endParaRPr lang="ru-RU" sz="16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0.37255</cdr:x>
      <cdr:y>0.52083</cdr:y>
    </cdr:from>
    <cdr:to>
      <cdr:x>0.58824</cdr:x>
      <cdr:y>0.64584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1800200"/>
          <a:ext cx="792088" cy="432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48 973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0.41702</cdr:x>
      <cdr:y>0.02083</cdr:y>
    </cdr:from>
    <cdr:to>
      <cdr:x>0.77965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75" y="72008"/>
          <a:ext cx="1440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158 509</a:t>
          </a:r>
          <a:endParaRPr lang="ru-RU" sz="13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0.28846</cdr:x>
      <cdr:y>0</cdr:y>
    </cdr:from>
    <cdr:to>
      <cdr:x>0.71154</cdr:x>
      <cdr:y>0.08511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0"/>
          <a:ext cx="1584176" cy="294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48 973</a:t>
          </a:r>
          <a:endParaRPr lang="ru-RU" sz="13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24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037A-098F-4087-A1E5-F7945992112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3478"/>
            <a:ext cx="7486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0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43558"/>
            <a:ext cx="7056784" cy="1944216"/>
          </a:xfrm>
        </p:spPr>
        <p:txBody>
          <a:bodyPr>
            <a:normAutofit/>
          </a:bodyPr>
          <a:lstStyle/>
          <a:p>
            <a:pPr defTabSz="457166">
              <a:defRPr/>
            </a:pP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ПО ПРОЕКТУ БЮДЖЕТА МУНИЦИПАЛЬНОГО ОБРАЗОВАНИЯ БУДОГОЩСКОЕ ГОРОДСКОЕ ПОСЕЛЕНИЕ КИРИШСКОГО МУНИЦИПАЛЬНОГО РАЙОНА ЛЕНИНГРАДСКОЙ ОБЛАСТИ НА 2023 ГОД и НА ПЛАНОВЫЙ ПЕРИОД 2024 И 2025 ГОДОВ</a:t>
            </a:r>
            <a:endParaRPr lang="ru-RU" sz="20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1_72.png"/>
          <p:cNvPicPr>
            <a:picLocks noChangeAspect="1"/>
          </p:cNvPicPr>
          <p:nvPr/>
        </p:nvPicPr>
        <p:blipFill>
          <a:blip r:embed="rId2" cstate="print"/>
          <a:srcRect l="425"/>
          <a:stretch>
            <a:fillRect/>
          </a:stretch>
        </p:blipFill>
        <p:spPr>
          <a:xfrm>
            <a:off x="8060562" y="123478"/>
            <a:ext cx="850430" cy="1008112"/>
          </a:xfrm>
          <a:prstGeom prst="rect">
            <a:avLst/>
          </a:prstGeom>
        </p:spPr>
      </p:pic>
      <p:pic>
        <p:nvPicPr>
          <p:cNvPr id="6" name="Рисунок 5" descr="Будогощь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71750"/>
            <a:ext cx="3657600" cy="2429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8424" y="4767264"/>
            <a:ext cx="576064" cy="273844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5613"/>
            <a:fld id="{7B5EA22F-3FAC-457D-BC60-975619366479}" type="slidenum">
              <a:rPr lang="ru-RU" sz="900" smtClean="0">
                <a:solidFill>
                  <a:schemeClr val="tx1"/>
                </a:solidFill>
              </a:rPr>
              <a:pPr defTabSz="455613"/>
              <a:t>10</a:t>
            </a:fld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44501" y="123825"/>
            <a:ext cx="8447617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2021-2025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4501" y="771525"/>
          <a:ext cx="8448939" cy="3893212"/>
        </p:xfrm>
        <a:graphic>
          <a:graphicData uri="http://schemas.openxmlformats.org/drawingml/2006/table">
            <a:tbl>
              <a:tblPr/>
              <a:tblGrid>
                <a:gridCol w="1603951"/>
                <a:gridCol w="897431"/>
                <a:gridCol w="398772"/>
                <a:gridCol w="900048"/>
                <a:gridCol w="424269"/>
                <a:gridCol w="1056117"/>
                <a:gridCol w="480053"/>
                <a:gridCol w="960107"/>
                <a:gridCol w="480053"/>
                <a:gridCol w="768085"/>
                <a:gridCol w="480053"/>
              </a:tblGrid>
              <a:tr h="2643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Факт 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Прогноз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Прогноз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Прогноз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24 317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21 517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20 645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20 900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18 654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8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</a:t>
                      </a:r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физических лиц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5 426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5 445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5 554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5 665 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5 779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3 975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3 953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4 039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4 115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4 185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имущества 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9 279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6 053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6 332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6 400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3 970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5 637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6 066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4 720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4 720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118 992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138 199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28 278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28 945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25 903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96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22 340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22 575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22 872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23 539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20 497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81 276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97 575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998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17 580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406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5 406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5 406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143 309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159 716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48 923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49 845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44 557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931224" cy="7920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в разрезе источников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2022/2023 годы (тыс.руб./%)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987574"/>
          <a:ext cx="68407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03998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422793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159 716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803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22793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</a:p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48 923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7992888" cy="63757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alt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2022/2023 годы (тыс.руб./%)</a:t>
            </a:r>
            <a:endParaRPr lang="ru-RU" sz="2000" b="1" dirty="0">
              <a:solidFill>
                <a:srgbClr val="8A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987574"/>
          <a:ext cx="4248472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427984" y="987574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371950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  налог на доходы физических лиц          налоги на имущество          доходы от имущества              прочие доходы</a:t>
            </a:r>
            <a:endParaRPr lang="ru-RU" sz="11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23528" y="4443958"/>
            <a:ext cx="144016" cy="14401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627784" y="4443958"/>
            <a:ext cx="144016" cy="144016"/>
          </a:xfrm>
          <a:prstGeom prst="flowChartConnector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11960" y="4443958"/>
            <a:ext cx="144016" cy="144016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40152" y="4443958"/>
            <a:ext cx="144016" cy="1440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105958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21 517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12</a:t>
            </a:r>
            <a:endParaRPr lang="ru-RU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59216" cy="42155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2022/2023 годы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771550"/>
          <a:ext cx="381642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16016" y="699542"/>
          <a:ext cx="36724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371950"/>
            <a:ext cx="85689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        национальная оборона, национальная безопасность и правоохранительные органы         национальная экономика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жилищно-коммунальное хозяйство         культура, кинематография              образование, социальная политика, физическая культура и спорт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51520" y="4443958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267744" y="4443958"/>
            <a:ext cx="144016" cy="144016"/>
          </a:xfrm>
          <a:prstGeom prst="flowChartConnector">
            <a:avLst/>
          </a:prstGeom>
          <a:solidFill>
            <a:srgbClr val="8A0000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20272" y="4443958"/>
            <a:ext cx="144016" cy="144016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51520" y="4731990"/>
            <a:ext cx="144016" cy="1440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483768" y="4731990"/>
            <a:ext cx="144016" cy="14401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355976" y="4731990"/>
            <a:ext cx="144016" cy="14401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7664" y="264375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158 509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13</a:t>
            </a:r>
            <a:endParaRPr lang="ru-RU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637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Расходы бюджета по программным и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 на 2022-2023 годы  (тыс.руб./%)</a:t>
            </a:r>
            <a:endParaRPr lang="ru-RU" sz="20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771550"/>
          <a:ext cx="39714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843558"/>
          <a:ext cx="37444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37195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Обеспечение деятельности органов МСУ                    </a:t>
            </a:r>
            <a:r>
              <a:rPr lang="ru-RU" sz="1200" dirty="0" err="1" smtClean="0"/>
              <a:t>непрограммные</a:t>
            </a:r>
            <a:r>
              <a:rPr lang="ru-RU" sz="1200" dirty="0" smtClean="0"/>
              <a:t> расходы</a:t>
            </a:r>
          </a:p>
          <a:p>
            <a:endParaRPr lang="ru-RU" sz="1200" dirty="0" smtClean="0"/>
          </a:p>
          <a:p>
            <a:r>
              <a:rPr lang="ru-RU" sz="1200" dirty="0" smtClean="0"/>
              <a:t>      расходы по программным направлениям</a:t>
            </a:r>
            <a:endParaRPr lang="ru-RU" sz="12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95536" y="4443958"/>
            <a:ext cx="144016" cy="144016"/>
          </a:xfrm>
          <a:prstGeom prst="flowChartConnector">
            <a:avLst/>
          </a:prstGeom>
          <a:ln>
            <a:solidFill>
              <a:srgbClr val="8BB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707904" y="4443958"/>
            <a:ext cx="144016" cy="14401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95536" y="4803998"/>
            <a:ext cx="144016" cy="144016"/>
          </a:xfrm>
          <a:prstGeom prst="flowChartConnec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14</a:t>
            </a:r>
            <a:endParaRPr lang="ru-RU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787208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Расходы бюджета в рамках муниципальных программ </a:t>
            </a:r>
            <a:br>
              <a:rPr lang="ru-RU" sz="1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endParaRPr lang="ru-RU" sz="1400" b="1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7535"/>
          <a:ext cx="8424936" cy="438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7"/>
                <a:gridCol w="919825"/>
                <a:gridCol w="952384"/>
              </a:tblGrid>
              <a:tr h="5646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Муниципальные программы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strike="noStrik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/>
                        <a:t>Предусмотрено</a:t>
                      </a:r>
                      <a:r>
                        <a:rPr lang="ru-RU" sz="700" u="none" strike="noStrike" baseline="0" dirty="0" smtClean="0"/>
                        <a:t> средств</a:t>
                      </a:r>
                      <a:endParaRPr lang="ru-RU" sz="700" u="none" strike="noStrike" dirty="0" smtClean="0"/>
                    </a:p>
                    <a:p>
                      <a:pPr algn="ctr"/>
                      <a:endParaRPr lang="ru-RU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/>
                        <a:t>Удельный вес в общем объеме программных расходов (%)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4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на территории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0,2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5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на территории муниципального образования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39,8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3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муниципальном образовании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17,0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5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муниципального образования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1,4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2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санитарное содержание территории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10,1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7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автомобильных дорог муниципального образования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12,4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6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 жильем граждан на территории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3,0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в муниципальном образовании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14,0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7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частей территории муниципального образования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2,1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8304" y="339502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34 900</a:t>
            </a:r>
            <a:endParaRPr lang="ru-RU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15</a:t>
            </a:r>
            <a:endParaRPr lang="ru-RU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136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на территории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поселения» </a:t>
            </a:r>
            <a:b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b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8A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91630"/>
            <a:ext cx="720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создание условий для занятий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1491630"/>
            <a:ext cx="7920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58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lMYqztkRfFx1ucP5GOROQ1cyXsY0Rq-ej8TMqyQH1MWrzWsZkGU36dALewC9-IlHnN-CnZEtbR83q6I-G8hK7k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55726"/>
            <a:ext cx="2372883" cy="1779662"/>
          </a:xfrm>
          <a:prstGeom prst="rect">
            <a:avLst/>
          </a:prstGeom>
        </p:spPr>
      </p:pic>
      <p:pic>
        <p:nvPicPr>
          <p:cNvPr id="6" name="Рисунок 5" descr="ZmKM-H6bFEQxGUtYZ5L9fiI5lA3x2Dx-qP9rxjovnWM1q4TI2G9x0A2tpxctzl-k5Dmn8n6TDF9jiFXSOXZxWD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7774"/>
            <a:ext cx="2276872" cy="1707654"/>
          </a:xfrm>
          <a:prstGeom prst="rect">
            <a:avLst/>
          </a:prstGeom>
        </p:spPr>
      </p:pic>
      <p:pic>
        <p:nvPicPr>
          <p:cNvPr id="7" name="Рисунок 6" descr="-zw8s__B3N_z_YB1TiDUbFQz1Ga-OWKLdY5JQpfJsRO2P8iWt9YCya-lSMnc6uyIdRki52aFACRw5Kwu6QsXA4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219822"/>
            <a:ext cx="2232248" cy="1674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16</a:t>
            </a:r>
            <a:endParaRPr lang="ru-RU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«Развитие культуры на территории муниципального образования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области»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19622"/>
            <a:ext cx="259228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12 478</a:t>
            </a:r>
          </a:p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создание условий для развития искусства и творчества        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491629"/>
            <a:ext cx="244827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1 436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создание условий для развития библиотечного дела и популяризации чтения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AHHSn4AcputtCfzy5g5fcWshPu3G7qkXsNSlzC_tNGQXAGDbxalxcWHqG91OvB6cO_xBQMFDsLlJ947XkqJvLQ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03798"/>
            <a:ext cx="2697299" cy="1635646"/>
          </a:xfrm>
          <a:prstGeom prst="rect">
            <a:avLst/>
          </a:prstGeom>
        </p:spPr>
      </p:pic>
      <p:pic>
        <p:nvPicPr>
          <p:cNvPr id="8" name="Рисунок 7" descr="origina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03798"/>
            <a:ext cx="2415536" cy="1611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8464" y="491266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17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11315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13 914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36104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устойчивого функционирования и развития коммунальной и инженерной инфраструктуры и повышение </a:t>
            </a:r>
            <a:r>
              <a:rPr lang="ru-RU" sz="19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9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в муниципальном образовании </a:t>
            </a:r>
            <a:r>
              <a:rPr lang="ru-RU" sz="19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19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19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9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области» на 2023 год (тыс.руб.)</a:t>
            </a:r>
            <a:endParaRPr lang="ru-RU" sz="19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899592" y="1923678"/>
            <a:ext cx="2088232" cy="2016224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flipH="1">
            <a:off x="3995936" y="2643758"/>
            <a:ext cx="1296144" cy="48463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6156176" y="2283718"/>
            <a:ext cx="914400" cy="1216152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5 935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b596827b75b9ad4950041a221f778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19822"/>
            <a:ext cx="3163844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820472" y="4876006"/>
            <a:ext cx="372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18</a:t>
            </a:r>
            <a:endParaRPr lang="ru-RU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муниципального образования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области»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75606"/>
            <a:ext cx="648072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51670"/>
            <a:ext cx="648072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Предупреждение чрезвычайных ситуаций, развитие гражданской обороны, защита населения и территорий от чрезвычайных ситуаций природного и техногенного характера, обеспечение пожарной безопасности и безопасности людей на водных объектах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275606"/>
            <a:ext cx="64807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1851670"/>
            <a:ext cx="64807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323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2" cstate="print"/>
          <a:srcRect l="9905" r="3422"/>
          <a:stretch>
            <a:fillRect/>
          </a:stretch>
        </p:blipFill>
        <p:spPr>
          <a:xfrm>
            <a:off x="4572000" y="3075805"/>
            <a:ext cx="2592288" cy="1682379"/>
          </a:xfrm>
          <a:prstGeom prst="rect">
            <a:avLst/>
          </a:prstGeom>
        </p:spPr>
      </p:pic>
      <p:pic>
        <p:nvPicPr>
          <p:cNvPr id="13" name="Рисунок 12" descr="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075805"/>
            <a:ext cx="2520280" cy="1676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4288" y="915566"/>
            <a:ext cx="648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475</a:t>
            </a:r>
            <a:endParaRPr lang="ru-RU" sz="17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3918" y="491266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19</a:t>
            </a:r>
            <a:endParaRPr lang="ru-RU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93122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Киришский</a:t>
            </a:r>
            <a:r>
              <a:rPr lang="ru-RU" sz="27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муниципальный район </a:t>
            </a:r>
            <a:br>
              <a:rPr lang="ru-RU" sz="27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700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:\Давидюк\БЮДЖЕТ ДЛЯ ГРАЖДАН\kar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275606"/>
            <a:ext cx="4680520" cy="3510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2480" y="487600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</a:t>
            </a:r>
            <a:endParaRPr lang="ru-RU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и санитарное содержание территории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поселения»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7614"/>
            <a:ext cx="69127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сельских территорий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95686"/>
            <a:ext cx="69127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и благоустройство территории муниципального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859782"/>
            <a:ext cx="69127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ритуальных услуг и содержание кладбищ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1347614"/>
            <a:ext cx="8640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995686"/>
            <a:ext cx="8640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2 065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2859782"/>
            <a:ext cx="8640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1 393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6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35846"/>
            <a:ext cx="2557371" cy="1560895"/>
          </a:xfrm>
          <a:prstGeom prst="rect">
            <a:avLst/>
          </a:prstGeom>
        </p:spPr>
      </p:pic>
      <p:pic>
        <p:nvPicPr>
          <p:cNvPr id="10" name="Рисунок 9" descr="2837.jpg"/>
          <p:cNvPicPr>
            <a:picLocks noChangeAspect="1"/>
          </p:cNvPicPr>
          <p:nvPr/>
        </p:nvPicPr>
        <p:blipFill>
          <a:blip r:embed="rId3" cstate="print"/>
          <a:srcRect l="9304" t="4103" b="7035"/>
          <a:stretch>
            <a:fillRect/>
          </a:stretch>
        </p:blipFill>
        <p:spPr>
          <a:xfrm>
            <a:off x="4644008" y="3435846"/>
            <a:ext cx="2376264" cy="1559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24328" y="987574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solidFill>
                  <a:srgbClr val="233D53"/>
                </a:solidFill>
                <a:latin typeface="Times New Roman" pitchFamily="18" charset="0"/>
                <a:cs typeface="Times New Roman" pitchFamily="18" charset="0"/>
              </a:rPr>
              <a:t>3 520</a:t>
            </a:r>
            <a:endParaRPr lang="ru-RU" sz="1700" i="1" dirty="0">
              <a:solidFill>
                <a:srgbClr val="233D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3918" y="491266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20</a:t>
            </a:r>
            <a:endParaRPr lang="ru-RU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ug-clipart-barbiturate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15566"/>
            <a:ext cx="4502745" cy="3939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автомобильных дорог муниципального образования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области»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419622"/>
            <a:ext cx="3384376" cy="15121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достижение цели федерального проекта "Дорожная сеть"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99992" y="1851670"/>
            <a:ext cx="100811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3219822"/>
            <a:ext cx="3456384" cy="15121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осуществления дорожной деятельности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7984" y="3651870"/>
            <a:ext cx="1130424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3 639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059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4 342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21</a:t>
            </a:r>
            <a:endParaRPr lang="ru-RU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жильем граждан на территории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поселения»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91630"/>
            <a:ext cx="6336704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многоквартирных домов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211710"/>
            <a:ext cx="633670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функций в сфере управления муниципальным жилищным фондом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1491630"/>
            <a:ext cx="1008112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1 013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211710"/>
            <a:ext cx="1008112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lav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147814"/>
            <a:ext cx="2631851" cy="1755313"/>
          </a:xfrm>
          <a:prstGeom prst="rect">
            <a:avLst/>
          </a:prstGeom>
        </p:spPr>
      </p:pic>
      <p:pic>
        <p:nvPicPr>
          <p:cNvPr id="9" name="Рисунок 8" descr="4c3c697c9e58951f33c79be3f7d369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147814"/>
            <a:ext cx="2592288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288" y="10595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1 041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22</a:t>
            </a:r>
            <a:endParaRPr lang="ru-RU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«Стимулирование экономической активности в муниципальном образовании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области»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915816" y="1419622"/>
            <a:ext cx="2880320" cy="1944216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развитие территории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5636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4 889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Xs9JdKO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95686"/>
            <a:ext cx="2467110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13461604_5-p-fon-dlya-prezentatsii-pro-ekonomiku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07854"/>
            <a:ext cx="2414905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lg8n9rvylx-o36ga-h9gt-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067694"/>
            <a:ext cx="2526869" cy="158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748464" y="491266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23</a:t>
            </a:r>
            <a:endParaRPr lang="ru-RU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частей территории муниципального образования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области»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3568" y="1203598"/>
            <a:ext cx="5112568" cy="1800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населенных пунктов муниципального образования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3568" y="3075806"/>
            <a:ext cx="5112568" cy="1800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административного центра муниципального образования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1635646"/>
            <a:ext cx="9144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3579862"/>
            <a:ext cx="9144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1315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726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464" y="480399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24</a:t>
            </a:r>
            <a:endParaRPr lang="ru-RU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60840" cy="360040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6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направления деятельности на 2023 год (тыс.руб.)</a:t>
            </a:r>
            <a:endParaRPr lang="ru-RU" sz="1500" b="1" dirty="0">
              <a:solidFill>
                <a:srgbClr val="64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83519"/>
          <a:ext cx="8856984" cy="44625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12614"/>
                <a:gridCol w="1244370"/>
              </a:tblGrid>
              <a:tr h="576063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1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1096</a:t>
                      </a: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части полномочий в соответствии с пунктом 20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</a:tr>
              <a:tr h="20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10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</a:tr>
              <a:tr h="22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28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7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6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9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ежемесячное обеспечение к пенсиям муниципальных служащих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</a:tr>
              <a:tr h="408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</a:tr>
              <a:tr h="241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Ежегодный членский взнос в Ассоциацию «Совет муниципальных образований Ленинградской области"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39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(изготовление) венков, цветов в целях возложения к памятникам и памятным знакам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4368" y="123478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2 758</a:t>
            </a:r>
            <a:endParaRPr lang="ru-RU" sz="17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480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25</a:t>
            </a:r>
            <a:endParaRPr lang="ru-RU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16032680_5-p-fon-dorozhnie-znaki-5.jpg"/>
          <p:cNvPicPr>
            <a:picLocks noChangeAspect="1"/>
          </p:cNvPicPr>
          <p:nvPr/>
        </p:nvPicPr>
        <p:blipFill>
          <a:blip r:embed="rId2" cstate="print"/>
          <a:srcRect t="25852"/>
          <a:stretch>
            <a:fillRect/>
          </a:stretch>
        </p:blipFill>
        <p:spPr>
          <a:xfrm>
            <a:off x="323528" y="3651870"/>
            <a:ext cx="7848872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5904656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дорожного фонда МО </a:t>
            </a:r>
            <a:r>
              <a:rPr lang="ru-RU" sz="20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b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31590"/>
            <a:ext cx="72008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 и ремонт дорожного покрытия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63638"/>
            <a:ext cx="7200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значения и искусственных сооружений на них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11710"/>
            <a:ext cx="7200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 мостового перехода через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Пчевжа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Будогощского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 и автодороги на подходах к нему между населенными пунктами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Бестоголово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вне границ указанных населенных пунктов и в границах указанных населенных пунктов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91830"/>
            <a:ext cx="72008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дорожных знаков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795886"/>
            <a:ext cx="72008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Устройство пешеходной дорожки у детского сада по ул. Заводская в г.п. Будогощь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1131590"/>
            <a:ext cx="79208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1 171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368" y="1707654"/>
            <a:ext cx="79208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3 394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2211710"/>
            <a:ext cx="79208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246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3291830"/>
            <a:ext cx="79208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368" y="3795886"/>
            <a:ext cx="79208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352" y="771550"/>
            <a:ext cx="10081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5 163</a:t>
            </a:r>
            <a:endParaRPr lang="ru-RU" sz="17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088121_SM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3478"/>
            <a:ext cx="1056520" cy="105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8748464" y="4803998"/>
            <a:ext cx="395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26</a:t>
            </a:r>
            <a:endParaRPr lang="ru-RU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775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2023 год (тыс.руб.)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627534"/>
          <a:ext cx="8928992" cy="44336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674504"/>
                <a:gridCol w="1254488"/>
              </a:tblGrid>
              <a:tr h="538559">
                <a:tc>
                  <a:txBody>
                    <a:bodyPr/>
                    <a:lstStyle/>
                    <a:p>
                      <a:pPr algn="just"/>
                      <a:r>
                        <a:rPr lang="ru-RU" sz="9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096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5879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  <a:endParaRPr lang="ru-RU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создание условий для предоставления транспортных услуг населению и организация транспортного обслуживания населения в границах поселения 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140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2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участие в предупреждении и ликвидации последствий чрезвычайных ситуаций в границах поселения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создание условий для обеспечения жителей поселения услугами связи, общественного питания, торговли и бытового обслуживания </a:t>
                      </a:r>
                      <a:endParaRPr lang="ru-RU" sz="9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141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436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1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создание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478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1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</a:t>
                      </a:r>
                      <a:r>
                        <a:rPr lang="ru-RU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671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2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организацию ритуальных услуг и содержание мест захоронения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393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содействие в развитии сельскохозяйственного производства, создание условий для развития малого и среднего предпринимательства</a:t>
                      </a:r>
                      <a:endParaRPr lang="ru-RU" sz="9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 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4368" y="26749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1E3446"/>
                </a:solidFill>
                <a:latin typeface="Times New Roman" pitchFamily="18" charset="0"/>
                <a:cs typeface="Times New Roman" pitchFamily="18" charset="0"/>
              </a:rPr>
              <a:t>20 598</a:t>
            </a:r>
            <a:endParaRPr lang="ru-RU" sz="1600" i="1" dirty="0">
              <a:solidFill>
                <a:srgbClr val="1E34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endParaRPr lang="ru-RU" sz="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92561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Будогощское городское поселение </a:t>
            </a:r>
            <a:br>
              <a:rPr lang="ru-RU" sz="23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3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3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300" b="1" dirty="0">
              <a:solidFill>
                <a:srgbClr val="8A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1222375"/>
            <a:ext cx="8100888" cy="356393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9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Общая площадь — 966,91 км²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1642"/>
                </a:solidFill>
              </a:rPr>
              <a:t> </a:t>
            </a:r>
            <a:r>
              <a:rPr lang="ru-RU" sz="29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Расположено в южной части </a:t>
            </a:r>
            <a:r>
              <a:rPr lang="ru-RU" sz="2900" dirty="0" err="1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9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1642"/>
                </a:solidFill>
              </a:rPr>
              <a:t> </a:t>
            </a:r>
            <a:r>
              <a:rPr lang="ru-RU" sz="29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Граничит:</a:t>
            </a: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западе и севере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с </a:t>
            </a:r>
            <a:r>
              <a:rPr lang="ru-RU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Пчёвжинским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северо-востоке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с 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Тихвинским районом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востоке и юге 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 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Новгородской областью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900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В состав городского поселения входят 30 населённых пунктов –</a:t>
            </a:r>
          </a:p>
          <a:p>
            <a:pPr>
              <a:buNone/>
            </a:pP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Авдетово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Бестоголово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г.п. Будогощь,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п.ст.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Градоша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Гремячево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Дидлово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Дорожницы,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Званка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Змеева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 Новинка,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Клинково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Ключи,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Крапивно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Красная Горка, д. Крестцы,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Кровино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 Сельцо, д. Кукуй,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Лашино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Луг,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Могилёво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Новая,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Олешенка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Отрада, д. Половинник,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Рахово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Смолино, д. </a:t>
            </a:r>
            <a:r>
              <a:rPr lang="ru-RU" sz="27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Солоницы</a:t>
            </a:r>
            <a:r>
              <a:rPr lang="ru-RU" sz="27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Среднее Село, д. Яшкино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4 130 чел.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20472" y="4876006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</a:t>
            </a:r>
            <a:endParaRPr lang="ru-RU" sz="900" dirty="0"/>
          </a:p>
        </p:txBody>
      </p:sp>
      <p:pic>
        <p:nvPicPr>
          <p:cNvPr id="9" name="Рисунок 8" descr="nas-russia.jpg"/>
          <p:cNvPicPr>
            <a:picLocks noChangeAspect="1"/>
          </p:cNvPicPr>
          <p:nvPr/>
        </p:nvPicPr>
        <p:blipFill>
          <a:blip r:embed="rId2" cstate="print"/>
          <a:srcRect r="15250"/>
          <a:stretch>
            <a:fillRect/>
          </a:stretch>
        </p:blipFill>
        <p:spPr>
          <a:xfrm>
            <a:off x="6156176" y="843558"/>
            <a:ext cx="271230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ЧТО  ТАКОЕ БЮДЖЕТ ДЛЯ ГРАЖДАН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19138" y="1166813"/>
            <a:ext cx="8424862" cy="2160587"/>
          </a:xfrm>
        </p:spPr>
        <p:txBody>
          <a:bodyPr>
            <a:normAutofit fontScale="92500"/>
          </a:bodyPr>
          <a:lstStyle/>
          <a:p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92480" y="4912668"/>
            <a:ext cx="251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</a:t>
            </a:r>
            <a:endParaRPr lang="ru-RU" sz="900" dirty="0"/>
          </a:p>
        </p:txBody>
      </p:sp>
      <p:pic>
        <p:nvPicPr>
          <p:cNvPr id="6" name="Рисунок 5" descr="voennye-pensii-v-2022-godu-poslednie-nov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003798"/>
            <a:ext cx="2660915" cy="1995686"/>
          </a:xfrm>
          <a:prstGeom prst="rect">
            <a:avLst/>
          </a:prstGeom>
        </p:spPr>
      </p:pic>
      <p:pic>
        <p:nvPicPr>
          <p:cNvPr id="7" name="Рисунок 6" descr="финм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003798"/>
            <a:ext cx="302433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931224" cy="72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4" y="915988"/>
            <a:ext cx="8388796" cy="3095625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Бюджетные  ассигнования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Межбюджетные трансферты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 Федерации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20472" y="4876006"/>
            <a:ext cx="320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5</a:t>
            </a:r>
            <a:endParaRPr lang="ru-RU" sz="900" dirty="0"/>
          </a:p>
        </p:txBody>
      </p:sp>
      <p:pic>
        <p:nvPicPr>
          <p:cNvPr id="9" name="Рисунок 8" descr="10924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507854"/>
            <a:ext cx="1864229" cy="1416174"/>
          </a:xfrm>
          <a:prstGeom prst="rect">
            <a:avLst/>
          </a:prstGeom>
        </p:spPr>
      </p:pic>
      <p:pic>
        <p:nvPicPr>
          <p:cNvPr id="10" name="Рисунок 9" descr="d9418f4aeb965495f7cac553a12095f6.jpg"/>
          <p:cNvPicPr>
            <a:picLocks noChangeAspect="1"/>
          </p:cNvPicPr>
          <p:nvPr/>
        </p:nvPicPr>
        <p:blipFill>
          <a:blip r:embed="rId3" cstate="print"/>
          <a:srcRect t="6630" b="7175"/>
          <a:stretch>
            <a:fillRect/>
          </a:stretch>
        </p:blipFill>
        <p:spPr>
          <a:xfrm>
            <a:off x="3923928" y="3363838"/>
            <a:ext cx="2004822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3-20211129_181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755406"/>
            <a:ext cx="3096345" cy="2244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7095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31590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2300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3E001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1900" dirty="0" smtClean="0">
                <a:solidFill>
                  <a:srgbClr val="48001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следующий за текущим финансовым годом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1C0022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900" b="1" dirty="0" smtClean="0">
                <a:solidFill>
                  <a:srgbClr val="35004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480" y="487600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6</a:t>
            </a:r>
            <a:endParaRPr lang="ru-RU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че-овек-по-ожи-монетку-4501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07654"/>
            <a:ext cx="2942456" cy="308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7095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004888"/>
            <a:ext cx="7848600" cy="2484437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– Расходы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над доходами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Рисунок 6" descr="kisspng-stock-photography-computer-icons-drawing-royalty-f-the-rule-of-law-5ae1e2fe228291.2041513215247531501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075806"/>
            <a:ext cx="2088232" cy="194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7</a:t>
            </a:r>
            <a:endParaRPr lang="ru-RU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709587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35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4" y="1058863"/>
            <a:ext cx="8568952" cy="252095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Рассмотрение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Утверждение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Исполнение бюджета в текущем финансовом году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Утверждение отчета об исполнении бюджета предыдущего года</a:t>
            </a:r>
          </a:p>
          <a:p>
            <a:pPr>
              <a:buFont typeface="Wingdings" pitchFamily="2" charset="2"/>
              <a:buChar char="ü"/>
            </a:pP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8820472" y="4876006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8</a:t>
            </a:r>
            <a:endParaRPr lang="ru-RU" sz="900" dirty="0"/>
          </a:p>
        </p:txBody>
      </p:sp>
      <p:pic>
        <p:nvPicPr>
          <p:cNvPr id="7" name="Рисунок 6" descr="487329ca17ff03af6d4b2e4ef9def2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435846"/>
            <a:ext cx="2251517" cy="1491630"/>
          </a:xfrm>
          <a:prstGeom prst="rect">
            <a:avLst/>
          </a:prstGeom>
        </p:spPr>
      </p:pic>
      <p:pic>
        <p:nvPicPr>
          <p:cNvPr id="10" name="Рисунок 9" descr="png-clipart-graphy-profit-others-miscellaneous-sav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435846"/>
            <a:ext cx="2088232" cy="150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715200" cy="864096"/>
          </a:xfrm>
        </p:spPr>
        <p:txBody>
          <a:bodyPr>
            <a:normAutofit fontScale="90000"/>
          </a:bodyPr>
          <a:lstStyle/>
          <a:p>
            <a:pPr algn="ctr" defTabSz="457166">
              <a:defRPr/>
            </a:pPr>
            <a:r>
              <a:rPr lang="ru-RU" sz="22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на 2023-2025 годы (тыс.руб.)</a:t>
            </a:r>
            <a:br>
              <a:rPr lang="ru-RU" sz="22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B4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843559"/>
          <a:ext cx="8208912" cy="41180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42014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796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48 923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49 845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44 557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19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собственные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20 645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20 900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18 654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991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48 973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51 099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45 676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межбюджетные трансферты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20 598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21 193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22 041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54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r>
                        <a:rPr lang="ru-RU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-1 254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-1 119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328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в % от собственных доходов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9</a:t>
            </a:r>
            <a:endParaRPr lang="ru-RU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1954</Words>
  <Application>Microsoft Office PowerPoint</Application>
  <PresentationFormat>Экран (16:9)</PresentationFormat>
  <Paragraphs>429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Бюджет для граждан</vt:lpstr>
      <vt:lpstr>Киришский муниципальный район  Ленинградской области</vt:lpstr>
      <vt:lpstr>Будогощское городское поселение  Киришского муниципального района  Ленинградской области</vt:lpstr>
      <vt:lpstr>ЧТО  ТАКОЕ БЮДЖЕТ ДЛЯ ГРАЖДАН</vt:lpstr>
      <vt:lpstr>Основные понятия и термины</vt:lpstr>
      <vt:lpstr>Основные понятия и термины</vt:lpstr>
      <vt:lpstr>Основные понятия и термины</vt:lpstr>
      <vt:lpstr>БЮДЖЕТНЫЙ ПРОЦЕСС</vt:lpstr>
      <vt:lpstr>Основные параметры бюджета на 2023-2025 годы (тыс.руб.) </vt:lpstr>
      <vt:lpstr>Слайд 10</vt:lpstr>
      <vt:lpstr>Структура доходов бюджета в разрезе источников  2022/2023 годы (тыс.руб./%)</vt:lpstr>
      <vt:lpstr>Структура налоговых и неналоговых доходов бюджета 2022/2023 годы (тыс.руб./%)</vt:lpstr>
      <vt:lpstr>Структура расходов бюджета 2022/2023 годы (тыс.руб.)</vt:lpstr>
      <vt:lpstr>Расходы бюджета по программным и непрограммным  направлениям деятельности на 2022-2023 годы  (тыс.руб./%)</vt:lpstr>
      <vt:lpstr>Расходы бюджета в рамках муниципальных программ  на 2023 год (тыс.руб.)</vt:lpstr>
      <vt:lpstr>Муниципальная программа «Развитие физической культуры и спорта на территории Будогощского городского поселения»  на 2023 год (тыс.руб.) </vt:lpstr>
      <vt:lpstr>Муниципальная программа  «Развитие культуры на территории муниципального образования Будогощское городское поселение Киришского муниципального района Ленинградской области» (тыс.руб.)</vt:lpstr>
      <vt:lpstr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 Будогощское городское поселение Киришского муниципального района Ленинградской области» на 2023 год (тыс.руб.)</vt:lpstr>
      <vt:lpstr>Муниципальная программа «Безопасность муниципального образования Будогощское городское поселение Киришского муниципального района Ленинградской области» на 2023 год (тыс.руб.)</vt:lpstr>
      <vt:lpstr>Муниципальная программа «Благоустройство и санитарное содержание территории Будогощского городского поселения» на 2023 год (тыс.руб.)</vt:lpstr>
      <vt:lpstr>Муниципальная программа «Развитие автомобильных дорог муниципального образования Будогощское городское поселение Киришского муниципального района Ленинградской области» на 2023 год (тыс.руб.)</vt:lpstr>
      <vt:lpstr>Муниципальная программа «Обеспечение качественным жильем граждан на территории Будогощского городского поселения» на 2023 год (тыс.руб.)</vt:lpstr>
      <vt:lpstr>Муниципальная программа «Стимулирование экономической активности в муниципальном образовании Будогощское городское поселение Киришского муниципального района Ленинградской области» на 2023 год (тыс.руб.)</vt:lpstr>
      <vt:lpstr>Муниципальная программа «Развитие частей территории муниципального образования Будогощское городское поселение Киришского муниципального района Ленинградской области» на 2023 год (тыс.руб.)</vt:lpstr>
      <vt:lpstr>Непрограммные направления деятельности на 2023 год (тыс.руб.)</vt:lpstr>
      <vt:lpstr>Расходы за счет средств дорожного фонда МО Будогощское городское поселение  на 2023 год (тыс.руб.)</vt:lpstr>
      <vt:lpstr>Межбюджетные трансферты на 2023 год (тыс.руб.)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spiridonova</dc:creator>
  <cp:lastModifiedBy>spiridonova</cp:lastModifiedBy>
  <cp:revision>253</cp:revision>
  <dcterms:created xsi:type="dcterms:W3CDTF">2022-10-27T08:17:02Z</dcterms:created>
  <dcterms:modified xsi:type="dcterms:W3CDTF">2023-02-27T12:39:34Z</dcterms:modified>
</cp:coreProperties>
</file>