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423F"/>
    <a:srgbClr val="AA72D4"/>
    <a:srgbClr val="0091FE"/>
  </p:clrMru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28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/>
                      <a:t>4 </a:t>
                    </a:r>
                    <a:r>
                      <a:rPr lang="en-US" smtClean="0"/>
                      <a:t>317</a:t>
                    </a:r>
                    <a:r>
                      <a:rPr lang="ru-RU" smtClean="0"/>
                      <a:t>/</a:t>
                    </a:r>
                  </a:p>
                  <a:p>
                    <a:r>
                      <a:rPr lang="ru-RU" smtClean="0"/>
                      <a:t>17%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/>
                      <a:t>3 </a:t>
                    </a:r>
                    <a:r>
                      <a:rPr lang="en-US" smtClean="0"/>
                      <a:t>759</a:t>
                    </a:r>
                    <a:r>
                      <a:rPr lang="ru-RU" smtClean="0"/>
                      <a:t>/</a:t>
                    </a:r>
                  </a:p>
                  <a:p>
                    <a:r>
                      <a:rPr lang="ru-RU" smtClean="0"/>
                      <a:t>15%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24317</c:v>
                </c:pt>
                <c:pt idx="1">
                  <c:v>23759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18 </a:t>
                    </a:r>
                    <a:r>
                      <a:rPr lang="en-US" smtClean="0"/>
                      <a:t>992</a:t>
                    </a:r>
                    <a:r>
                      <a:rPr lang="ru-RU" smtClean="0"/>
                      <a:t>/</a:t>
                    </a:r>
                  </a:p>
                  <a:p>
                    <a:r>
                      <a:rPr lang="ru-RU" smtClean="0"/>
                      <a:t>83%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37 </a:t>
                    </a:r>
                    <a:r>
                      <a:rPr lang="en-US" smtClean="0"/>
                      <a:t>408</a:t>
                    </a:r>
                    <a:r>
                      <a:rPr lang="ru-RU" smtClean="0"/>
                      <a:t>/</a:t>
                    </a:r>
                  </a:p>
                  <a:p>
                    <a:r>
                      <a:rPr lang="ru-RU" smtClean="0"/>
                      <a:t>85%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118992</c:v>
                </c:pt>
                <c:pt idx="1">
                  <c:v>137408</c:v>
                </c:pt>
              </c:numCache>
            </c:numRef>
          </c:val>
        </c:ser>
        <c:shape val="cylinder"/>
        <c:axId val="82990592"/>
        <c:axId val="124660352"/>
        <c:axId val="0"/>
      </c:bar3DChart>
      <c:catAx>
        <c:axId val="82990592"/>
        <c:scaling>
          <c:orientation val="minMax"/>
        </c:scaling>
        <c:delete val="1"/>
        <c:axPos val="b"/>
        <c:tickLblPos val="none"/>
        <c:crossAx val="124660352"/>
        <c:crosses val="autoZero"/>
        <c:auto val="1"/>
        <c:lblAlgn val="ctr"/>
        <c:lblOffset val="100"/>
      </c:catAx>
      <c:valAx>
        <c:axId val="124660352"/>
        <c:scaling>
          <c:orientation val="minMax"/>
        </c:scaling>
        <c:axPos val="l"/>
        <c:majorGridlines/>
        <c:numFmt formatCode="#,##0" sourceLinked="1"/>
        <c:tickLblPos val="nextTo"/>
        <c:crossAx val="829905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7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279799099890359E-2"/>
          <c:y val="4.9344358750538712E-2"/>
          <c:w val="0.8611673866302435"/>
          <c:h val="0.83991829000143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5"/>
          <c:dPt>
            <c:idx val="0"/>
            <c:spPr>
              <a:solidFill>
                <a:srgbClr val="0091FE"/>
              </a:solidFill>
            </c:spPr>
          </c:dPt>
          <c:dPt>
            <c:idx val="3"/>
            <c:spPr>
              <a:solidFill>
                <a:srgbClr val="AA72D4"/>
              </a:solidFill>
            </c:spPr>
          </c:dPt>
          <c:dLbls>
            <c:txPr>
              <a:bodyPr/>
              <a:lstStyle/>
              <a:p>
                <a:pPr>
                  <a:defRPr sz="15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имущества</c:v>
                </c:pt>
                <c:pt idx="3">
                  <c:v>прочие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5426</c:v>
                </c:pt>
                <c:pt idx="1">
                  <c:v>3975</c:v>
                </c:pt>
                <c:pt idx="2">
                  <c:v>7638</c:v>
                </c:pt>
                <c:pt idx="3">
                  <c:v>7278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029674746595879"/>
          <c:y val="5.8198140586005351E-2"/>
          <c:w val="0.85438378906038626"/>
          <c:h val="0.831983438154569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Pt>
            <c:idx val="0"/>
            <c:spPr>
              <a:solidFill>
                <a:srgbClr val="0091FE"/>
              </a:solidFill>
            </c:spPr>
          </c:dPt>
          <c:dPt>
            <c:idx val="3"/>
            <c:spPr>
              <a:solidFill>
                <a:srgbClr val="AA72D4"/>
              </a:solidFill>
            </c:spPr>
          </c:dPt>
          <c:dLbls>
            <c:txPr>
              <a:bodyPr/>
              <a:lstStyle/>
              <a:p>
                <a:pPr>
                  <a:defRPr sz="15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налоги на доходы физических лиц</c:v>
                </c:pt>
                <c:pt idx="1">
                  <c:v>налоги на имущество</c:v>
                </c:pt>
                <c:pt idx="2">
                  <c:v>доходы от имущества</c:v>
                </c:pt>
                <c:pt idx="3">
                  <c:v>прочие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5891</c:v>
                </c:pt>
                <c:pt idx="1">
                  <c:v>4565</c:v>
                </c:pt>
                <c:pt idx="2">
                  <c:v>5237</c:v>
                </c:pt>
                <c:pt idx="3">
                  <c:v>8066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585146789245641"/>
          <c:y val="8.7818744777150334E-2"/>
          <c:w val="0.80876249257329014"/>
          <c:h val="0.845524424053894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Pt>
            <c:idx val="3"/>
            <c:spPr>
              <a:solidFill>
                <a:srgbClr val="AA72D4"/>
              </a:solidFill>
            </c:spPr>
          </c:dPt>
          <c:dPt>
            <c:idx val="4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6.6138484612820903E-2"/>
                  <c:y val="-0.1456963719007066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</a:t>
                    </a:r>
                    <a:r>
                      <a:rPr lang="en-US" dirty="0" smtClean="0"/>
                      <a:t>8 092</a:t>
                    </a:r>
                    <a:r>
                      <a:rPr lang="ru-RU" dirty="0" smtClean="0"/>
                      <a:t>/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13%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13451343570521182"/>
                  <c:y val="-0.12592952634892418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4</a:t>
                    </a:r>
                    <a:r>
                      <a:rPr lang="en-US" dirty="0" smtClean="0"/>
                      <a:t>94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0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/>
                      <a:t>1</a:t>
                    </a:r>
                    <a:r>
                      <a:rPr lang="en-US"/>
                      <a:t>4 </a:t>
                    </a:r>
                    <a:r>
                      <a:rPr lang="en-US" smtClean="0"/>
                      <a:t>888</a:t>
                    </a:r>
                    <a:r>
                      <a:rPr lang="ru-RU" smtClean="0"/>
                      <a:t>/</a:t>
                    </a:r>
                    <a:r>
                      <a:rPr lang="en-US" smtClean="0"/>
                      <a:t> </a:t>
                    </a:r>
                    <a:r>
                      <a:rPr lang="en-US"/>
                      <a:t>10%</a:t>
                    </a:r>
                  </a:p>
                </c:rich>
              </c:tx>
              <c:showVal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/>
                      <a:t>9</a:t>
                    </a:r>
                    <a:r>
                      <a:rPr lang="en-US"/>
                      <a:t>6 </a:t>
                    </a:r>
                    <a:r>
                      <a:rPr lang="en-US" smtClean="0"/>
                      <a:t>078</a:t>
                    </a:r>
                    <a:r>
                      <a:rPr lang="ru-RU" smtClean="0"/>
                      <a:t>/</a:t>
                    </a:r>
                    <a:r>
                      <a:rPr lang="en-US" smtClean="0"/>
                      <a:t> </a:t>
                    </a:r>
                    <a:r>
                      <a:rPr lang="en-US"/>
                      <a:t>67%</a:t>
                    </a:r>
                  </a:p>
                </c:rich>
              </c:tx>
              <c:showVal val="1"/>
              <c:showPercent val="1"/>
            </c:dLbl>
            <c:dLbl>
              <c:idx val="4"/>
              <c:layout>
                <c:manualLayout>
                  <c:x val="-0.13717611623399867"/>
                  <c:y val="-9.023545187485634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</a:t>
                    </a:r>
                    <a:r>
                      <a:rPr lang="en-US" dirty="0"/>
                      <a:t>2 </a:t>
                    </a:r>
                    <a:r>
                      <a:rPr lang="en-US" dirty="0" smtClean="0"/>
                      <a:t>658</a:t>
                    </a:r>
                    <a:r>
                      <a:rPr lang="ru-RU" dirty="0" smtClean="0"/>
                      <a:t>/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9%</a:t>
                    </a:r>
                  </a:p>
                </c:rich>
              </c:tx>
              <c:showVal val="1"/>
              <c:showPercent val="1"/>
            </c:dLbl>
            <c:dLbl>
              <c:idx val="5"/>
              <c:layout>
                <c:manualLayout>
                  <c:x val="-1.4707906850929582E-2"/>
                  <c:y val="-0.1409028626448914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2</a:t>
                    </a:r>
                    <a:r>
                      <a:rPr lang="en-US" dirty="0" smtClean="0"/>
                      <a:t> 063</a:t>
                    </a:r>
                    <a:r>
                      <a:rPr lang="ru-RU" dirty="0" smtClean="0"/>
                      <a:t>/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1%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оборона, 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образование, социальная политика, физическая культура и спорт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">
                  <c:v>18092</c:v>
                </c:pt>
                <c:pt idx="1">
                  <c:v>494</c:v>
                </c:pt>
                <c:pt idx="2" formatCode="#,##0">
                  <c:v>14888</c:v>
                </c:pt>
                <c:pt idx="3" formatCode="#,##0">
                  <c:v>96078</c:v>
                </c:pt>
                <c:pt idx="4" formatCode="#,##0">
                  <c:v>12658</c:v>
                </c:pt>
                <c:pt idx="5" formatCode="#,##0">
                  <c:v>2063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3155402824343804E-2"/>
          <c:y val="0.17279067757903444"/>
          <c:w val="0.75217067718099495"/>
          <c:h val="0.819030292930415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Pt>
            <c:idx val="3"/>
            <c:spPr>
              <a:solidFill>
                <a:srgbClr val="AA72D4"/>
              </a:solidFill>
            </c:spPr>
          </c:dPt>
          <c:dPt>
            <c:idx val="4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3.4958417318710619E-2"/>
                  <c:y val="-0.17636929230085546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</a:t>
                    </a:r>
                    <a:r>
                      <a:rPr lang="en-US" dirty="0"/>
                      <a:t>2 </a:t>
                    </a:r>
                    <a:r>
                      <a:rPr lang="en-US" dirty="0" smtClean="0"/>
                      <a:t>517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8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10482565429238022"/>
                  <c:y val="-0.1842079275142272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6</a:t>
                    </a:r>
                    <a:r>
                      <a:rPr lang="en-US" dirty="0" smtClean="0"/>
                      <a:t>87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0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0.13273298431693559"/>
                  <c:y val="-9.798294016714194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</a:t>
                    </a:r>
                    <a:r>
                      <a:rPr lang="en-US" dirty="0"/>
                      <a:t>1 </a:t>
                    </a:r>
                    <a:r>
                      <a:rPr lang="en-US" dirty="0" smtClean="0"/>
                      <a:t>980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8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/>
                      <a:t>1</a:t>
                    </a:r>
                    <a:r>
                      <a:rPr lang="en-US"/>
                      <a:t>20 </a:t>
                    </a:r>
                    <a:r>
                      <a:rPr lang="en-US" smtClean="0"/>
                      <a:t>309</a:t>
                    </a:r>
                    <a:r>
                      <a:rPr lang="ru-RU" smtClean="0"/>
                      <a:t>/</a:t>
                    </a:r>
                  </a:p>
                  <a:p>
                    <a:r>
                      <a:rPr lang="en-US" smtClean="0"/>
                      <a:t>76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4"/>
              <c:layout>
                <c:manualLayout>
                  <c:x val="-9.1808672704554908E-2"/>
                  <c:y val="-0.1254181634139417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</a:t>
                    </a:r>
                    <a:r>
                      <a:rPr lang="en-US" dirty="0"/>
                      <a:t>3 </a:t>
                    </a:r>
                    <a:r>
                      <a:rPr lang="en-US" dirty="0" smtClean="0"/>
                      <a:t>099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8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5"/>
              <c:layout>
                <c:manualLayout>
                  <c:x val="-3.6092361619684002E-2"/>
                  <c:y val="-0.1685306570874842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7</a:t>
                    </a:r>
                    <a:r>
                      <a:rPr lang="en-US" dirty="0" smtClean="0"/>
                      <a:t>54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0%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оборона, 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образование, социальная политика, физичсекая культура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">
                  <c:v>12517</c:v>
                </c:pt>
                <c:pt idx="1">
                  <c:v>687</c:v>
                </c:pt>
                <c:pt idx="2" formatCode="#,##0">
                  <c:v>11980</c:v>
                </c:pt>
                <c:pt idx="3" formatCode="#,##0">
                  <c:v>120309</c:v>
                </c:pt>
                <c:pt idx="4" formatCode="#,##0">
                  <c:v>13099</c:v>
                </c:pt>
                <c:pt idx="5">
                  <c:v>754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7773732211572456E-2"/>
          <c:y val="0.10637386436726161"/>
          <c:w val="0.83972639403702631"/>
          <c:h val="0.819160536259849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2706593206815407E-2"/>
                  <c:y val="-1.8326524561826665E-2"/>
                </c:manualLayout>
              </c:layout>
              <c:showVal val="1"/>
              <c:showPercent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Обеспечение деятельности органов МСУ</c:v>
                </c:pt>
                <c:pt idx="1">
                  <c:v>непрограммные расходы</c:v>
                </c:pt>
                <c:pt idx="2">
                  <c:v>расходы по программным направлениям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10107</c:v>
                </c:pt>
                <c:pt idx="1">
                  <c:v>8921</c:v>
                </c:pt>
                <c:pt idx="2">
                  <c:v>125245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6244185719325785E-2"/>
          <c:y val="0.10540345980634715"/>
          <c:w val="0.87843635080701776"/>
          <c:h val="0.867199650137464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6189549337783467E-2"/>
                  <c:y val="-7.7478336285708048E-3"/>
                </c:manualLayout>
              </c:layout>
              <c:showVal val="1"/>
              <c:showPercent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обеспечение деятельности органов МСУ</c:v>
                </c:pt>
                <c:pt idx="1">
                  <c:v>непрограммные расходы</c:v>
                </c:pt>
                <c:pt idx="2">
                  <c:v>расходы по программным направлениям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10477</c:v>
                </c:pt>
                <c:pt idx="1">
                  <c:v>3923</c:v>
                </c:pt>
                <c:pt idx="2">
                  <c:v>144946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F1D0-633B-43D6-AA3A-A2A960249C9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D2E0-25AC-4DB0-B82F-B56968A78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F1D0-633B-43D6-AA3A-A2A960249C9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D2E0-25AC-4DB0-B82F-B56968A78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F1D0-633B-43D6-AA3A-A2A960249C9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D2E0-25AC-4DB0-B82F-B56968A78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F1D0-633B-43D6-AA3A-A2A960249C9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D2E0-25AC-4DB0-B82F-B56968A78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F1D0-633B-43D6-AA3A-A2A960249C9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D2E0-25AC-4DB0-B82F-B56968A78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F1D0-633B-43D6-AA3A-A2A960249C9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D2E0-25AC-4DB0-B82F-B56968A78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F1D0-633B-43D6-AA3A-A2A960249C9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D2E0-25AC-4DB0-B82F-B56968A78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F1D0-633B-43D6-AA3A-A2A960249C9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D2E0-25AC-4DB0-B82F-B56968A78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F1D0-633B-43D6-AA3A-A2A960249C9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D2E0-25AC-4DB0-B82F-B56968A78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F1D0-633B-43D6-AA3A-A2A960249C9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D2E0-25AC-4DB0-B82F-B56968A78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F1D0-633B-43D6-AA3A-A2A960249C9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D2E0-25AC-4DB0-B82F-B56968A78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DF1D0-633B-43D6-AA3A-A2A960249C9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5D2E0-25AC-4DB0-B82F-B56968A78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QHcttHc30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427734"/>
            <a:ext cx="5544616" cy="25429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267494"/>
            <a:ext cx="58326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spc="-150" dirty="0" smtClean="0">
                <a:solidFill>
                  <a:srgbClr val="00206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БЮДЖЕТ ДЛЯ ГРАЖДАН</a:t>
            </a:r>
          </a:p>
          <a:p>
            <a:pPr algn="ctr">
              <a:defRPr/>
            </a:pPr>
            <a:r>
              <a:rPr lang="ru-RU" spc="-150" dirty="0" smtClean="0">
                <a:solidFill>
                  <a:srgbClr val="00206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ОБ  </a:t>
            </a:r>
            <a:r>
              <a:rPr lang="ru-RU" spc="-150" dirty="0">
                <a:solidFill>
                  <a:srgbClr val="00206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ИСПОЛНЕНИИ  БЮДЖЕТА </a:t>
            </a:r>
          </a:p>
          <a:p>
            <a:pPr algn="ctr" defTabSz="457166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</a:p>
          <a:p>
            <a:pPr algn="ctr" defTabSz="457166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БУДОГОЩСКОЕ ГОРОДСКОЕ ПОСЕЛЕНИЕ</a:t>
            </a:r>
          </a:p>
          <a:p>
            <a:pPr algn="ctr" defTabSz="457166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КИРИШСКОГО МУНИЦИПАЛЬНОГО РАЙОНА </a:t>
            </a:r>
          </a:p>
          <a:p>
            <a:pPr algn="ctr" defTabSz="457166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ЛЕНИНГРАДСКОЙ ОБЛАСТИ  </a:t>
            </a:r>
          </a:p>
          <a:p>
            <a:pPr algn="ctr" defTabSz="457166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img1_72.png"/>
          <p:cNvPicPr>
            <a:picLocks noChangeAspect="1"/>
          </p:cNvPicPr>
          <p:nvPr/>
        </p:nvPicPr>
        <p:blipFill>
          <a:blip r:embed="rId3" cstate="print"/>
          <a:srcRect l="425"/>
          <a:stretch>
            <a:fillRect/>
          </a:stretch>
        </p:blipFill>
        <p:spPr>
          <a:xfrm>
            <a:off x="8060562" y="123478"/>
            <a:ext cx="850430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43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 бюджета – 2022 год (тыс.руб.)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275606"/>
          <a:ext cx="8136906" cy="352915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41103"/>
                <a:gridCol w="1017113"/>
                <a:gridCol w="1017113"/>
                <a:gridCol w="1017113"/>
                <a:gridCol w="944464"/>
              </a:tblGrid>
              <a:tr h="2619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доходов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План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smtClean="0"/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smtClean="0"/>
                        <a:t>Факт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smtClean="0"/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61984"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Налоговые и неналоговые доходы</a:t>
                      </a:r>
                      <a:endParaRPr lang="ru-RU" sz="1400" b="1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21 517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23 759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14,7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/>
                        <a:t>Налог на доходы физических лиц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5 445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25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5 891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25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/>
                        <a:t>Налоги на имущество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3 953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18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4 565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19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/>
                        <a:t>Доходы от имущества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4 828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22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5 237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22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/>
                        <a:t>Прочие доходы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7 291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34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8 066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34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 dirty="0"/>
                        <a:t>Безвозмездные поступления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138 199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87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137 408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85,3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/>
                        <a:t>Дотации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22 575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16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22 575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16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/>
                        <a:t>Субвенции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303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303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/>
                        <a:t>Субсидии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97 575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96 709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/>
                        <a:t>Иные МБТ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17 581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17 655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/>
                        <a:t>Итого: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159 716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161 167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8604448" y="627534"/>
            <a:ext cx="539552" cy="3600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в разрезе источников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2021/2022 годы (тыс.руб./%)</a:t>
            </a:r>
            <a:endParaRPr lang="ru-RU" sz="2200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259632" y="1203598"/>
          <a:ext cx="6624736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27784" y="437195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2021 год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143 309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4371950"/>
            <a:ext cx="841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2022 год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161 167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604448" y="627534"/>
            <a:ext cx="539552" cy="3600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43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</a:t>
            </a:r>
            <a:b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2021/2022 годы (тыс.руб./%)</a:t>
            </a:r>
            <a:endParaRPr lang="ru-RU" sz="2200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67544" y="1347614"/>
          <a:ext cx="3816424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860032" y="1203598"/>
          <a:ext cx="376808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429994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налоги на доходы физических лиц              налоги на имущество            доходы от имущества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прочие доходы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635896" y="4371950"/>
            <a:ext cx="216024" cy="144016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23528" y="4371950"/>
            <a:ext cx="216024" cy="144016"/>
          </a:xfrm>
          <a:prstGeom prst="triangle">
            <a:avLst/>
          </a:prstGeom>
          <a:solidFill>
            <a:srgbClr val="0091FE"/>
          </a:solidFill>
          <a:ln>
            <a:solidFill>
              <a:srgbClr val="0091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23528" y="4587974"/>
            <a:ext cx="216024" cy="144016"/>
          </a:xfrm>
          <a:prstGeom prst="triangle">
            <a:avLst/>
          </a:prstGeom>
          <a:solidFill>
            <a:srgbClr val="AA72D4"/>
          </a:solidFill>
          <a:ln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796136" y="4371950"/>
            <a:ext cx="216024" cy="144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4139952" y="1059582"/>
            <a:ext cx="1224136" cy="31683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80312" y="915566"/>
            <a:ext cx="92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/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23 759</a:t>
            </a:r>
            <a:endParaRPr lang="ru-RU" sz="1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987574"/>
            <a:ext cx="930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24 317</a:t>
            </a:r>
            <a:endParaRPr lang="ru-RU" sz="1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604448" y="627534"/>
            <a:ext cx="539552" cy="3600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43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- 2021/2022 годы (тыс.руб.)</a:t>
            </a:r>
            <a:endParaRPr lang="ru-RU" sz="2200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11560" y="1059582"/>
          <a:ext cx="331236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788024" y="915566"/>
          <a:ext cx="352839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437195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          национальная оборона,  национальная безопасность и правоохранительная деятельность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национальная экономика                  жилищно-коммунальное хозяйство               культура, кинематография      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образование, социальная политика, физическая культура и спорт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1520" y="444395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99792" y="4443958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555776" y="4659982"/>
            <a:ext cx="144016" cy="144016"/>
          </a:xfrm>
          <a:prstGeom prst="ellipse">
            <a:avLst/>
          </a:prstGeom>
          <a:solidFill>
            <a:srgbClr val="AA72D4"/>
          </a:solidFill>
          <a:ln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436096" y="4659982"/>
            <a:ext cx="144016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51520" y="4876006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1520" y="4659982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956376" y="987574"/>
            <a:ext cx="8842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4" y="987574"/>
            <a:ext cx="8842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3707904" y="1131590"/>
            <a:ext cx="1368152" cy="30963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8604448" y="627534"/>
            <a:ext cx="539552" cy="3600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7704" y="249974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144 273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28" y="257175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159 346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по программным и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непрограммным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направлениям </a:t>
            </a:r>
            <a:r>
              <a:rPr lang="ru-RU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 - 2021/2022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годы(тыс.руб./%)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604448" y="555526"/>
            <a:ext cx="539552" cy="3600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67544" y="1059582"/>
          <a:ext cx="3960440" cy="318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716016" y="1059582"/>
          <a:ext cx="3696072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1560" y="437195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ОМСУ   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расходы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расходы по программным направлениям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395536" y="4443958"/>
            <a:ext cx="216024" cy="144016"/>
          </a:xfrm>
          <a:prstGeom prst="flowChartDecisi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3707904" y="4443958"/>
            <a:ext cx="216024" cy="144016"/>
          </a:xfrm>
          <a:prstGeom prst="flowChartDecision">
            <a:avLst/>
          </a:prstGeom>
          <a:solidFill>
            <a:srgbClr val="AF423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395536" y="4659982"/>
            <a:ext cx="216024" cy="144016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5536" y="843558"/>
            <a:ext cx="930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rgbClr val="AA72D4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r>
              <a:rPr lang="ru-RU" sz="1600" i="1" dirty="0" smtClean="0">
                <a:solidFill>
                  <a:srgbClr val="AA72D4"/>
                </a:solidFill>
                <a:latin typeface="Times New Roman" pitchFamily="18" charset="0"/>
                <a:cs typeface="Times New Roman" pitchFamily="18" charset="0"/>
              </a:rPr>
              <a:t>144 273</a:t>
            </a:r>
            <a:endParaRPr lang="ru-RU" sz="1600" i="1" dirty="0">
              <a:solidFill>
                <a:srgbClr val="AA72D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6336" y="843558"/>
            <a:ext cx="878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rgbClr val="AA72D4"/>
                </a:solidFill>
                <a:latin typeface="Times New Roman" pitchFamily="18" charset="0"/>
                <a:cs typeface="Times New Roman" pitchFamily="18" charset="0"/>
              </a:rPr>
              <a:t>2022 год </a:t>
            </a:r>
          </a:p>
          <a:p>
            <a:r>
              <a:rPr lang="ru-RU" sz="1400" i="1" dirty="0" smtClean="0">
                <a:solidFill>
                  <a:srgbClr val="AA72D4"/>
                </a:solidFill>
                <a:latin typeface="Times New Roman" pitchFamily="18" charset="0"/>
                <a:cs typeface="Times New Roman" pitchFamily="18" charset="0"/>
              </a:rPr>
              <a:t>159 346</a:t>
            </a:r>
            <a:endParaRPr lang="ru-RU" sz="1400" i="1" dirty="0">
              <a:solidFill>
                <a:srgbClr val="AA72D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в рамках муниципальных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- 2022 год (тыс.руб.)</a:t>
            </a:r>
            <a:endParaRPr lang="ru-RU" sz="22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987574"/>
          <a:ext cx="8640960" cy="39681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720745"/>
                <a:gridCol w="943411"/>
                <a:gridCol w="97680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Муниципальные программы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/>
                        <a:t>Исполнено</a:t>
                      </a:r>
                    </a:p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/>
                        <a:t>%</a:t>
                      </a:r>
                      <a:r>
                        <a:rPr lang="ru-RU" sz="800" u="none" strike="noStrike" baseline="0" dirty="0" smtClean="0"/>
                        <a:t> </a:t>
                      </a:r>
                      <a:r>
                        <a:rPr lang="ru-RU" sz="800" u="none" strike="noStrike" baseline="0" smtClean="0"/>
                        <a:t>исполнения программы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64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Развитие физической культуры и спорта на территории </a:t>
                      </a:r>
                      <a:r>
                        <a:rPr lang="ru-RU" sz="1100" dirty="0" err="1" smtClean="0"/>
                        <a:t>Будогощского</a:t>
                      </a:r>
                      <a:r>
                        <a:rPr lang="ru-RU" sz="1100" dirty="0" smtClean="0"/>
                        <a:t> городского поселения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Развитие культуры на территории муниципального образования </a:t>
                      </a:r>
                      <a:r>
                        <a:rPr lang="ru-RU" sz="1100" dirty="0" err="1" smtClean="0"/>
                        <a:t>Будогощское</a:t>
                      </a:r>
                      <a:r>
                        <a:rPr lang="ru-RU" sz="1100" dirty="0" smtClean="0"/>
                        <a:t> городское поселение </a:t>
                      </a:r>
                      <a:r>
                        <a:rPr lang="ru-RU" sz="1100" dirty="0" err="1" smtClean="0"/>
                        <a:t>Киришского</a:t>
                      </a:r>
                      <a:r>
                        <a:rPr lang="ru-RU" sz="1100" dirty="0" smtClean="0"/>
                        <a:t> муниципального района Ленинградской области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13 099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3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Обеспечение устойчивого функционирования и развития коммунальной и инженерной инфраструктуры и повышение </a:t>
                      </a:r>
                      <a:r>
                        <a:rPr lang="ru-RU" sz="1100" dirty="0" err="1" smtClean="0"/>
                        <a:t>энергоэффективности</a:t>
                      </a:r>
                      <a:r>
                        <a:rPr lang="ru-RU" sz="1100" dirty="0" smtClean="0"/>
                        <a:t> в муниципальном образовании </a:t>
                      </a:r>
                      <a:r>
                        <a:rPr lang="ru-RU" sz="1100" dirty="0" err="1" smtClean="0"/>
                        <a:t>Будогощское</a:t>
                      </a:r>
                      <a:r>
                        <a:rPr lang="ru-RU" sz="1100" dirty="0" smtClean="0"/>
                        <a:t> городское поселение </a:t>
                      </a:r>
                      <a:r>
                        <a:rPr lang="ru-RU" sz="1100" dirty="0" err="1" smtClean="0"/>
                        <a:t>Киришского</a:t>
                      </a:r>
                      <a:r>
                        <a:rPr lang="ru-RU" sz="1100" dirty="0" smtClean="0"/>
                        <a:t> муниципального района Ленинградской области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9 724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3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Безопасность муниципального образования </a:t>
                      </a:r>
                      <a:r>
                        <a:rPr lang="ru-RU" sz="1100" dirty="0" err="1" smtClean="0"/>
                        <a:t>Будогощское</a:t>
                      </a:r>
                      <a:r>
                        <a:rPr lang="ru-RU" sz="1100" dirty="0" smtClean="0"/>
                        <a:t> городское поселение </a:t>
                      </a:r>
                      <a:r>
                        <a:rPr lang="ru-RU" sz="1100" dirty="0" err="1" smtClean="0"/>
                        <a:t>Киришского</a:t>
                      </a:r>
                      <a:r>
                        <a:rPr lang="ru-RU" sz="1100" dirty="0" smtClean="0"/>
                        <a:t> муниципального района Ленинградской области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2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Благоустройство и санитарное содержание территории </a:t>
                      </a:r>
                      <a:r>
                        <a:rPr lang="ru-RU" sz="1100" dirty="0" err="1" smtClean="0"/>
                        <a:t>Будогощского</a:t>
                      </a:r>
                      <a:r>
                        <a:rPr lang="ru-RU" sz="1100" dirty="0" smtClean="0"/>
                        <a:t> городского поселения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21 865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1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Развитие автомобильных дорог муниципального образования </a:t>
                      </a:r>
                      <a:r>
                        <a:rPr lang="ru-RU" sz="1100" dirty="0" err="1" smtClean="0"/>
                        <a:t>Будогощское</a:t>
                      </a:r>
                      <a:r>
                        <a:rPr lang="ru-RU" sz="1100" dirty="0" smtClean="0"/>
                        <a:t> городское поселение </a:t>
                      </a:r>
                      <a:r>
                        <a:rPr lang="ru-RU" sz="1100" dirty="0" err="1" smtClean="0"/>
                        <a:t>Киришского</a:t>
                      </a:r>
                      <a:r>
                        <a:rPr lang="ru-RU" sz="1100" dirty="0" smtClean="0"/>
                        <a:t> муниципального района Ленинградской области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1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Обеспечение качественным жильем граждан на территории </a:t>
                      </a:r>
                      <a:r>
                        <a:rPr lang="ru-RU" sz="1100" dirty="0" err="1" smtClean="0"/>
                        <a:t>Будогощского</a:t>
                      </a:r>
                      <a:r>
                        <a:rPr lang="ru-RU" sz="1100" dirty="0" smtClean="0"/>
                        <a:t> городского поселения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86 561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7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Стимулирование экономической активности в муниципальном образовании </a:t>
                      </a:r>
                      <a:r>
                        <a:rPr lang="ru-RU" sz="1100" dirty="0" err="1" smtClean="0"/>
                        <a:t>Будогощское</a:t>
                      </a:r>
                      <a:r>
                        <a:rPr lang="ru-RU" sz="1100" dirty="0" smtClean="0"/>
                        <a:t> городское поселение </a:t>
                      </a:r>
                      <a:r>
                        <a:rPr lang="ru-RU" sz="1100" dirty="0" err="1" smtClean="0"/>
                        <a:t>Киришского</a:t>
                      </a:r>
                      <a:r>
                        <a:rPr lang="ru-RU" sz="1100" dirty="0" smtClean="0"/>
                        <a:t> муниципального района Ленинградской области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2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Развитие частей территории муниципального образования </a:t>
                      </a:r>
                      <a:r>
                        <a:rPr lang="ru-RU" sz="1100" dirty="0" err="1" smtClean="0"/>
                        <a:t>Будогощское</a:t>
                      </a:r>
                      <a:r>
                        <a:rPr lang="ru-RU" sz="1100" dirty="0" smtClean="0"/>
                        <a:t> городское поселение </a:t>
                      </a:r>
                      <a:r>
                        <a:rPr lang="ru-RU" sz="1100" dirty="0" err="1" smtClean="0"/>
                        <a:t>Киришского</a:t>
                      </a:r>
                      <a:r>
                        <a:rPr lang="ru-RU" sz="1100" dirty="0" smtClean="0"/>
                        <a:t> муниципального района Ленинградской области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8604448" y="555526"/>
            <a:ext cx="539552" cy="3600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4" y="163564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699542"/>
            <a:ext cx="8146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144 946</a:t>
            </a:r>
            <a:endParaRPr lang="ru-RU" sz="15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4" y="1203598"/>
          <a:ext cx="8856984" cy="38308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12614"/>
                <a:gridCol w="1244370"/>
              </a:tblGrid>
              <a:tr h="504055">
                <a:tc>
                  <a:txBody>
                    <a:bodyPr/>
                    <a:lstStyle/>
                    <a:p>
                      <a:pPr algn="just"/>
                      <a:r>
                        <a:rPr lang="ru-RU" sz="900" b="0" dirty="0" smtClean="0"/>
                        <a:t>ИМБТ на составление и рассмотрение проекта бюджета поселения, утверждение и исполнение бюджета поселения, осуществление контроля за его исполнением, составление и утверждение отчета об исполнении бюджета поселения, на осуществление внешнего муниципального финансового контроля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939</a:t>
                      </a:r>
                    </a:p>
                  </a:txBody>
                  <a:tcPr marL="9525" marR="9525" marT="9525" marB="0" anchor="ctr"/>
                </a:tc>
              </a:tr>
              <a:tr h="504057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ИМБТ на обеспечение проживающих в поселении и нуждающихся в жилых помещениях малоимущих граждан жилыми помещениями, организация строительства и содержания муниципального жилищного фонда, создание условий для жилищного строительства, осуществление муниципального жилищного контроля, а также иных полномочий органов местного самоуправления в соответствии с жилищным законодательством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16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ИМБТ на создание условий для предоставления транспортных услуг населению и организация транспортного обслуживания населения в границах поселения </a:t>
                      </a:r>
                      <a:endParaRPr lang="ru-RU" sz="9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3 019</a:t>
                      </a:r>
                    </a:p>
                  </a:txBody>
                  <a:tcPr marL="9525" marR="9525" marT="9525" marB="0" anchor="ctr"/>
                </a:tc>
              </a:tr>
              <a:tr h="225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ИМБТ на участие в предупреждении и ликвидации последствий чрезвычайных ситуаций в границах поселения</a:t>
                      </a:r>
                      <a:endParaRPr lang="ru-RU" sz="9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191</a:t>
                      </a:r>
                    </a:p>
                  </a:txBody>
                  <a:tcPr marL="9525" marR="9525" marT="9525" marB="0" anchor="ctr"/>
                </a:tc>
              </a:tr>
              <a:tr h="2697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ИМБТ на создание условий для обеспечения жителей поселения услугами связи, общественного питания, торговли и бытового обслуживания </a:t>
                      </a:r>
                      <a:endParaRPr lang="ru-RU" sz="9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</a:tr>
              <a:tr h="297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ИМБТ на организацию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9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1 356</a:t>
                      </a:r>
                    </a:p>
                  </a:txBody>
                  <a:tcPr marL="9525" marR="9525" marT="9525" marB="0" anchor="ctr"/>
                </a:tc>
              </a:tr>
              <a:tr h="2496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ИМБТ на создание условий для организации досуга и обеспечения жителей поселения услугами организаций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11 687</a:t>
                      </a:r>
                    </a:p>
                  </a:txBody>
                  <a:tcPr marL="9525" marR="9525" marT="9525" marB="0" anchor="ctr"/>
                </a:tc>
              </a:tr>
              <a:tr h="2417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ИМБТ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на организацию разработки правил  землепользования и застройки, выдаче разрешений на строительство, разрешений на ввод объектов в эксплуатацию при осуществлении строительства, реконструкции, капитального ремонта объектов капитального строительства, расположенных на территории поселения, резервированию и изъятию, в том числе путем выкупа, земельных участков в границах поселения </a:t>
                      </a:r>
                      <a:endParaRPr lang="ru-RU" sz="9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595</a:t>
                      </a:r>
                    </a:p>
                  </a:txBody>
                  <a:tcPr marL="9525" marR="9525" marT="9525" marB="0" anchor="ctr"/>
                </a:tc>
              </a:tr>
              <a:tr h="239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ИМБТ на организацию ритуальных услуг и содержание мест захоронения</a:t>
                      </a:r>
                      <a:endParaRPr lang="ru-RU" sz="9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1 340</a:t>
                      </a:r>
                    </a:p>
                  </a:txBody>
                  <a:tcPr marL="9525" marR="9525" marT="9525" marB="0" anchor="ctr"/>
                </a:tc>
              </a:tr>
              <a:tr h="3226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ИМБТ на создание, содержание и организацию деятельности аварийно-спасательных служб и (или) аварийно-спасательных формирований на территории поселения</a:t>
                      </a:r>
                      <a:endParaRPr lang="ru-RU" sz="9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/>
                        <a:t>ИМБТ на содействие в развитии сельскохозяйственного производства, создание условий для развития малого и среднего предпринимательства</a:t>
                      </a:r>
                      <a:endParaRPr lang="ru-RU" sz="9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предоставленные в 2022 году (тыс.руб.)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2360" y="84355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rgbClr val="FF0000"/>
                </a:solidFill>
              </a:rPr>
              <a:t>19 376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604448" y="555526"/>
            <a:ext cx="539552" cy="3600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Исполнение адресной инвестиционной программы 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за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2022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год (тыс.руб.)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059582"/>
          <a:ext cx="8424936" cy="35283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5949"/>
                <a:gridCol w="1789367"/>
                <a:gridCol w="1640253"/>
                <a:gridCol w="1789367"/>
              </a:tblGrid>
              <a:tr h="50840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Объект</a:t>
                      </a:r>
                      <a:endParaRPr lang="ru-RU" sz="15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План</a:t>
                      </a:r>
                      <a:endParaRPr lang="ru-RU" sz="15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Исполнено</a:t>
                      </a:r>
                      <a:endParaRPr lang="ru-RU" sz="15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% исполнения</a:t>
                      </a:r>
                      <a:endParaRPr lang="ru-RU" sz="15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7928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Проведение мероприятий, направленных на повышение надежности и эффективности работы объектов (сетей) теплоснабжения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3 200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3 200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</a:tr>
              <a:tr h="71615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Газоснабжение муниципального образования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Будогощское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городское поселение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1 088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1 088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</a:tr>
              <a:tr h="71615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Проведение мероприятий, направленных на переселение граждан из аварийного жилищного фонда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85 306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84 455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99,0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</a:tr>
              <a:tr h="508400"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ИТОГО</a:t>
                      </a:r>
                      <a:endParaRPr lang="ru-RU" sz="1400" b="1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89 594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88 743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99,0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8604448" y="627534"/>
            <a:ext cx="539552" cy="3600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Участие в национальных проектах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Будогощское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городское поселение за 2022 год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31591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Национальный проект «Жильё и городская среда» / Федеральный проект «Обеспечение устойчивого сокращения непригодного для проживания жилищного фонда»:</a:t>
            </a:r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635646"/>
            <a:ext cx="3528392" cy="2304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4011910"/>
            <a:ext cx="80457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Приобретено 25 квартир в рамках реализации мероприятий по переселению граждан из аварийного жилищного фонда на сумму 77380 тыс. руб.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8604448" y="699542"/>
            <a:ext cx="539552" cy="3600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Участие в национальных проектах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Будогощское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городское поселение за 2022 год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31591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Национальный проект «Жильё и городская среда»/ Федеральный проект «Формирование комфортной городской среды»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93990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Благоустройство общественной территории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Территория от физкультурно-оздоровительного комплекса ул. Октябрьская д.68 до жилого дома №93 по ул. Советская г.п. Будогощь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сумма 11495 тыс. руб.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8604448" y="699542"/>
            <a:ext cx="539552" cy="3600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4207" y="1635646"/>
            <a:ext cx="1702617" cy="2160240"/>
          </a:xfrm>
          <a:prstGeom prst="rect">
            <a:avLst/>
          </a:prstGeom>
        </p:spPr>
      </p:pic>
      <p:pic>
        <p:nvPicPr>
          <p:cNvPr id="10" name="Рисунок 9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635646"/>
            <a:ext cx="1672208" cy="2185018"/>
          </a:xfrm>
          <a:prstGeom prst="rect">
            <a:avLst/>
          </a:prstGeom>
        </p:spPr>
      </p:pic>
      <p:pic>
        <p:nvPicPr>
          <p:cNvPr id="11" name="Рисунок 10" descr="Рисуно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635646"/>
            <a:ext cx="1656184" cy="21713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Давидюк\БЮДЖЕТ ДЛЯ ГРАЖДАН\kart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1347614"/>
            <a:ext cx="4584509" cy="34383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843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Киришский муниципальный район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Ленинградской области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604448" y="699542"/>
            <a:ext cx="539552" cy="3600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B1r0aASQPoK1RjSZKb7601IXXaW.png"/>
          <p:cNvPicPr>
            <a:picLocks noChangeAspect="1"/>
          </p:cNvPicPr>
          <p:nvPr/>
        </p:nvPicPr>
        <p:blipFill>
          <a:blip r:embed="rId2" cstate="print"/>
          <a:srcRect t="25752"/>
          <a:stretch>
            <a:fillRect/>
          </a:stretch>
        </p:blipFill>
        <p:spPr>
          <a:xfrm>
            <a:off x="6012160" y="843558"/>
            <a:ext cx="281251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222375"/>
            <a:ext cx="8136904" cy="356393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Общая площадь — 966,91 км²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1642"/>
                </a:solidFill>
              </a:rPr>
              <a:t> </a:t>
            </a:r>
            <a:r>
              <a:rPr lang="ru-RU" sz="2400" dirty="0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Расположено в южной части </a:t>
            </a:r>
            <a:r>
              <a:rPr lang="ru-RU" sz="2400" dirty="0" err="1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Киришского</a:t>
            </a:r>
            <a:r>
              <a:rPr lang="ru-RU" sz="2400" dirty="0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1642"/>
                </a:solidFill>
              </a:rPr>
              <a:t> </a:t>
            </a:r>
            <a:r>
              <a:rPr lang="ru-RU" sz="2400" dirty="0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Граничит:</a:t>
            </a:r>
          </a:p>
          <a:p>
            <a:pPr marL="0" lvl="1" indent="0">
              <a:spcBef>
                <a:spcPts val="600"/>
              </a:spcBef>
              <a:buSzPct val="70000"/>
              <a:buFont typeface="Wingdings" pitchFamily="2" charset="2"/>
              <a:buChar char="q"/>
            </a:pPr>
            <a:r>
              <a:rPr lang="ru-RU" sz="1700" dirty="0" smtClean="0"/>
              <a:t>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западе и севере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с </a:t>
            </a:r>
            <a:r>
              <a:rPr lang="ru-RU" sz="17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Пчёвжинским</a:t>
            </a:r>
            <a:r>
              <a:rPr lang="ru-RU" sz="17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сельским поселением</a:t>
            </a:r>
          </a:p>
          <a:p>
            <a:pPr marL="0" lvl="1" indent="0">
              <a:spcBef>
                <a:spcPts val="600"/>
              </a:spcBef>
              <a:buSzPct val="70000"/>
              <a:buFont typeface="Wingdings" pitchFamily="2" charset="2"/>
              <a:buChar char="q"/>
            </a:pPr>
            <a:r>
              <a:rPr lang="ru-RU" sz="1700" dirty="0" smtClean="0"/>
              <a:t>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северо-востоке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с </a:t>
            </a:r>
            <a:r>
              <a:rPr lang="ru-RU" sz="17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Тихвинским районом</a:t>
            </a:r>
            <a:endParaRPr lang="ru-RU" sz="1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spcBef>
                <a:spcPts val="600"/>
              </a:spcBef>
              <a:buSzPct val="70000"/>
              <a:buFont typeface="Wingdings" pitchFamily="2" charset="2"/>
              <a:buChar char="q"/>
            </a:pPr>
            <a:r>
              <a:rPr lang="ru-RU" sz="1700" dirty="0" smtClean="0"/>
              <a:t>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востоке и юге 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с </a:t>
            </a:r>
            <a:r>
              <a:rPr lang="ru-RU" sz="17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Новгородской областью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В состав городского поселения входят 30 населённых пунктов –</a:t>
            </a:r>
          </a:p>
          <a:p>
            <a:pPr>
              <a:buNone/>
            </a:pPr>
            <a:r>
              <a:rPr lang="ru-RU" sz="23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     д. </a:t>
            </a:r>
            <a:r>
              <a:rPr lang="ru-RU" sz="23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Авдетово</a:t>
            </a:r>
            <a:r>
              <a:rPr lang="ru-RU" sz="23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</a:t>
            </a:r>
            <a:r>
              <a:rPr lang="ru-RU" sz="23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Бестоголово</a:t>
            </a:r>
            <a:r>
              <a:rPr lang="ru-RU" sz="23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г.п. Будогощь, д. </a:t>
            </a:r>
            <a:r>
              <a:rPr lang="ru-RU" sz="23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Горятино</a:t>
            </a:r>
            <a:r>
              <a:rPr lang="ru-RU" sz="23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п.ст. </a:t>
            </a:r>
            <a:r>
              <a:rPr lang="ru-RU" sz="23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Горятино</a:t>
            </a:r>
            <a:r>
              <a:rPr lang="ru-RU" sz="23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</a:t>
            </a:r>
            <a:r>
              <a:rPr lang="ru-RU" sz="23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Градоша</a:t>
            </a:r>
            <a:r>
              <a:rPr lang="ru-RU" sz="23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</a:t>
            </a:r>
            <a:r>
              <a:rPr lang="ru-RU" sz="23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Гремячево</a:t>
            </a:r>
            <a:r>
              <a:rPr lang="ru-RU" sz="23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</a:t>
            </a:r>
            <a:r>
              <a:rPr lang="ru-RU" sz="23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Дидлово</a:t>
            </a:r>
            <a:r>
              <a:rPr lang="ru-RU" sz="23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Дорожницы, д. </a:t>
            </a:r>
            <a:r>
              <a:rPr lang="ru-RU" sz="23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Званка</a:t>
            </a:r>
            <a:r>
              <a:rPr lang="ru-RU" sz="23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</a:t>
            </a:r>
            <a:r>
              <a:rPr lang="ru-RU" sz="23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Змеева</a:t>
            </a:r>
            <a:r>
              <a:rPr lang="ru-RU" sz="23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 Новинка, д. </a:t>
            </a:r>
            <a:r>
              <a:rPr lang="ru-RU" sz="23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Клинково</a:t>
            </a:r>
            <a:r>
              <a:rPr lang="ru-RU" sz="23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Ключи, д. </a:t>
            </a:r>
            <a:r>
              <a:rPr lang="ru-RU" sz="23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Крапивно</a:t>
            </a:r>
            <a:r>
              <a:rPr lang="ru-RU" sz="23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Красная Горка, д. Крестцы, д. </a:t>
            </a:r>
            <a:r>
              <a:rPr lang="ru-RU" sz="23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Кровино</a:t>
            </a:r>
            <a:r>
              <a:rPr lang="ru-RU" sz="23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 Сельцо, д. Кукуй, д. </a:t>
            </a:r>
            <a:r>
              <a:rPr lang="ru-RU" sz="23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Лашино</a:t>
            </a:r>
            <a:r>
              <a:rPr lang="ru-RU" sz="23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Луг, д. </a:t>
            </a:r>
            <a:r>
              <a:rPr lang="ru-RU" sz="23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Могилёво</a:t>
            </a:r>
            <a:r>
              <a:rPr lang="ru-RU" sz="23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Новая, д. </a:t>
            </a:r>
            <a:r>
              <a:rPr lang="ru-RU" sz="23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Олешенка</a:t>
            </a:r>
            <a:r>
              <a:rPr lang="ru-RU" sz="23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Отрада, д. Половинник, д. </a:t>
            </a:r>
            <a:r>
              <a:rPr lang="ru-RU" sz="23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Рахово</a:t>
            </a:r>
            <a:r>
              <a:rPr lang="ru-RU" sz="23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Смолино, д. </a:t>
            </a:r>
            <a:r>
              <a:rPr lang="ru-RU" sz="2300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Солоницы</a:t>
            </a:r>
            <a:r>
              <a:rPr lang="ru-RU" sz="23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Среднее Село, д. Яшкино</a:t>
            </a:r>
          </a:p>
          <a:p>
            <a:pPr>
              <a:buFont typeface="Wingdings" pitchFamily="2" charset="2"/>
              <a:buChar char="Ø"/>
            </a:pPr>
            <a:r>
              <a:rPr lang="ru-RU" sz="2300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 2 980 чел.</a:t>
            </a:r>
          </a:p>
          <a:p>
            <a:pPr>
              <a:buFont typeface="Wingdings" pitchFamily="2" charset="2"/>
              <a:buChar char="Ø"/>
            </a:pPr>
            <a:endParaRPr lang="ru-RU" sz="23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Будогощское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городское поселение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Киришского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Ленинградской области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604448" y="699542"/>
            <a:ext cx="539552" cy="3600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719138" y="1166813"/>
            <a:ext cx="8424862" cy="2160587"/>
          </a:xfrm>
        </p:spPr>
        <p:txBody>
          <a:bodyPr>
            <a:normAutofit fontScale="92500"/>
          </a:bodyPr>
          <a:lstStyle/>
          <a:p>
            <a:r>
              <a:rPr lang="ru-RU" sz="2300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Он содержит информационно-аналитический материал, доступный для широкого круга неподготовленных пользователей.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43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 ТАКОЕ БЮДЖЕТ ДЛЯ ГРАЖДАН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1639922482_7-abrakadabra-fun-p-risunok-chelovechka-dlya-prezentatsii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196600"/>
            <a:ext cx="2297832" cy="151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Budget.jpeg"/>
          <p:cNvPicPr>
            <a:picLocks noChangeAspect="1"/>
          </p:cNvPicPr>
          <p:nvPr/>
        </p:nvPicPr>
        <p:blipFill>
          <a:blip r:embed="rId3" cstate="print"/>
          <a:srcRect t="8092" b="6938"/>
          <a:stretch>
            <a:fillRect/>
          </a:stretch>
        </p:blipFill>
        <p:spPr>
          <a:xfrm>
            <a:off x="1835696" y="3219822"/>
            <a:ext cx="203390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8604448" y="699542"/>
            <a:ext cx="539552" cy="3600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83568" y="987574"/>
            <a:ext cx="7812732" cy="3095625"/>
          </a:xfrm>
        </p:spPr>
        <p:txBody>
          <a:bodyPr/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8A0000"/>
                </a:solidFill>
                <a:latin typeface="Constantia" pitchFamily="18" charset="0"/>
              </a:rPr>
              <a:t>Бюджет </a:t>
            </a:r>
            <a:r>
              <a:rPr lang="ru-RU" sz="1800" dirty="0" smtClean="0">
                <a:latin typeface="Constantia" pitchFamily="18" charset="0"/>
              </a:rPr>
              <a:t>– </a:t>
            </a:r>
            <a:r>
              <a:rPr lang="ru-RU" sz="1800" dirty="0" smtClean="0">
                <a:solidFill>
                  <a:schemeClr val="tx1"/>
                </a:solidFill>
                <a:latin typeface="Constantia" pitchFamily="18" charset="0"/>
              </a:rPr>
  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8A0000"/>
                </a:solidFill>
                <a:latin typeface="Constantia" pitchFamily="18" charset="0"/>
              </a:rPr>
              <a:t>Бюджетные  ассигнования </a:t>
            </a:r>
            <a:r>
              <a:rPr lang="ru-RU" sz="1800" dirty="0" smtClean="0">
                <a:latin typeface="Constantia" pitchFamily="18" charset="0"/>
              </a:rPr>
              <a:t>– </a:t>
            </a:r>
            <a:r>
              <a:rPr lang="ru-RU" sz="1800" dirty="0" smtClean="0">
                <a:solidFill>
                  <a:schemeClr val="tx1"/>
                </a:solidFill>
                <a:latin typeface="Constantia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8A0000"/>
                </a:solidFill>
                <a:latin typeface="Constantia" pitchFamily="18" charset="0"/>
              </a:rPr>
              <a:t>Межбюджетные трансферты </a:t>
            </a:r>
            <a:r>
              <a:rPr lang="ru-RU" sz="1800" dirty="0" smtClean="0">
                <a:latin typeface="Constantia" pitchFamily="18" charset="0"/>
              </a:rPr>
              <a:t>– </a:t>
            </a:r>
            <a:r>
              <a:rPr lang="ru-RU" sz="1800" dirty="0" smtClean="0">
                <a:solidFill>
                  <a:schemeClr val="tx1"/>
                </a:solidFill>
                <a:latin typeface="Constantia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 Федерации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843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1621463045_23-phonoteka_org-p-fon-dlya-prezentatsii-byudzhet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651870"/>
            <a:ext cx="2160240" cy="134821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604448" y="699542"/>
            <a:ext cx="539552" cy="3600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3-20211129_1813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755406"/>
            <a:ext cx="3096345" cy="2244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131590"/>
            <a:ext cx="81369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300" u="sng" dirty="0" smtClean="0">
                <a:solidFill>
                  <a:srgbClr val="32003E"/>
                </a:solidFill>
                <a:latin typeface="Times New Roman" pitchFamily="18" charset="0"/>
                <a:cs typeface="Times New Roman" pitchFamily="18" charset="0"/>
              </a:rPr>
              <a:t>Текущий финансовый год</a:t>
            </a:r>
            <a:r>
              <a:rPr lang="ru-RU" sz="2300" dirty="0" smtClean="0">
                <a:solidFill>
                  <a:srgbClr val="3200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rgbClr val="3E0018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300" u="sng" dirty="0" smtClean="0">
                <a:solidFill>
                  <a:srgbClr val="32003E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sz="1900" dirty="0" smtClean="0">
                <a:solidFill>
                  <a:srgbClr val="48001B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следующий за текущим финансовым годом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300" u="sng" dirty="0" smtClean="0">
                <a:solidFill>
                  <a:srgbClr val="1C0022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1900" b="1" dirty="0" smtClean="0">
                <a:solidFill>
                  <a:srgbClr val="35004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два финансовых года, следующие за очередным финансовым годом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43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604448" y="699542"/>
            <a:ext cx="539552" cy="3600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27_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291830"/>
            <a:ext cx="3960440" cy="168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059582"/>
            <a:ext cx="7992888" cy="2628453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– Расходы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(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расходов над доходами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ru-RU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843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604448" y="627534"/>
            <a:ext cx="539552" cy="3600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95536" y="1058863"/>
            <a:ext cx="8064896" cy="252095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 на очередной финансовый год и плановый период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Рассмотрение проекта бюджета на очередной финансовый год и плановый период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Утверждение проекта бюджета на очередной финансовый год и плановый период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Исполнение бюджета в текущем финансовом году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Утверждение отчета об исполнении бюджета предыдущего года</a:t>
            </a:r>
          </a:p>
          <a:p>
            <a:pPr>
              <a:buFont typeface="Wingdings" pitchFamily="2" charset="2"/>
              <a:buChar char="ü"/>
            </a:pPr>
            <a:endParaRPr lang="ru-RU" sz="23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843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mlg8n9rvylx-o36ga-h9gt-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579862"/>
            <a:ext cx="2183123" cy="1365698"/>
          </a:xfrm>
          <a:prstGeom prst="rect">
            <a:avLst/>
          </a:prstGeom>
        </p:spPr>
      </p:pic>
      <p:pic>
        <p:nvPicPr>
          <p:cNvPr id="9" name="Рисунок 8" descr="f31a6e5b1a0a4315aeec27670ef20a4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579862"/>
            <a:ext cx="2029983" cy="138913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604448" y="627534"/>
            <a:ext cx="539552" cy="3600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43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- 2022 год (тыс.руб.)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131590"/>
          <a:ext cx="8280920" cy="370729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37864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Темп роста к прошлому году,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7142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762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159 716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161 167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7976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 собственные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21 517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23 759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110,4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-2,3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5419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138 199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137 408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54195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163 970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159 346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67466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19 376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19 376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79762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</a:p>
                    <a:p>
                      <a:r>
                        <a:rPr lang="ru-RU" sz="13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- 4 048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1 821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8604448" y="627534"/>
            <a:ext cx="539552" cy="3600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1039</TotalTime>
  <Words>1275</Words>
  <Application>Microsoft Office PowerPoint</Application>
  <PresentationFormat>Экран (16:9)</PresentationFormat>
  <Paragraphs>302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spiridonova</dc:creator>
  <cp:lastModifiedBy>spiridonova</cp:lastModifiedBy>
  <cp:revision>85</cp:revision>
  <dcterms:created xsi:type="dcterms:W3CDTF">2023-05-16T13:44:53Z</dcterms:created>
  <dcterms:modified xsi:type="dcterms:W3CDTF">2023-07-05T13:04:50Z</dcterms:modified>
</cp:coreProperties>
</file>