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8" r:id="rId2"/>
    <p:sldId id="282" r:id="rId3"/>
    <p:sldId id="269" r:id="rId4"/>
    <p:sldId id="257" r:id="rId5"/>
    <p:sldId id="258" r:id="rId6"/>
    <p:sldId id="259" r:id="rId7"/>
    <p:sldId id="260" r:id="rId8"/>
    <p:sldId id="289" r:id="rId9"/>
    <p:sldId id="262" r:id="rId10"/>
    <p:sldId id="288" r:id="rId11"/>
    <p:sldId id="263" r:id="rId12"/>
    <p:sldId id="286" r:id="rId13"/>
    <p:sldId id="266" r:id="rId14"/>
    <p:sldId id="265" r:id="rId15"/>
    <p:sldId id="267" r:id="rId16"/>
    <p:sldId id="278" r:id="rId17"/>
    <p:sldId id="277" r:id="rId18"/>
    <p:sldId id="274" r:id="rId19"/>
    <p:sldId id="279" r:id="rId20"/>
    <p:sldId id="275" r:id="rId21"/>
    <p:sldId id="276" r:id="rId22"/>
    <p:sldId id="272" r:id="rId23"/>
    <p:sldId id="283" r:id="rId24"/>
    <p:sldId id="270" r:id="rId25"/>
    <p:sldId id="280" r:id="rId26"/>
    <p:sldId id="284" r:id="rId27"/>
    <p:sldId id="285" r:id="rId2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300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93132110376409"/>
          <c:y val="3.1122176773964089E-2"/>
          <c:w val="0.87368655035418141"/>
          <c:h val="0.73695196447206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3020043086941749E-2"/>
                  <c:y val="-6.5837035558135554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u="sng" dirty="0" smtClean="0"/>
                      <a:t>25 768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EC5-4FDC-8E38-09C1E1038DA1}"/>
                </c:ext>
              </c:extLst>
            </c:dLbl>
            <c:dLbl>
              <c:idx val="1"/>
              <c:layout>
                <c:manualLayout>
                  <c:x val="-3.6192343721462759E-2"/>
                  <c:y val="-4.5044527362349381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u="sng" dirty="0" smtClean="0"/>
                      <a:t>96 714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EC5-4FDC-8E38-09C1E1038D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поступления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25768</c:v>
                </c:pt>
                <c:pt idx="1">
                  <c:v>96714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C5-4FDC-8E38-09C1E1038DA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6990232775533527E-2"/>
                  <c:y val="-6.88563480851892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24 173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EC5-4FDC-8E38-09C1E1038DA1}"/>
                </c:ext>
              </c:extLst>
            </c:dLbl>
            <c:dLbl>
              <c:idx val="1"/>
              <c:layout>
                <c:manualLayout>
                  <c:x val="8.704927111584182E-2"/>
                  <c:y val="-8.41255087762860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23 539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EC5-4FDC-8E38-09C1E1038D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поступления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24173</c:v>
                </c:pt>
                <c:pt idx="1">
                  <c:v>23539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C5-4FDC-8E38-09C1E1038D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5768064"/>
        <c:axId val="65667456"/>
        <c:axId val="0"/>
      </c:bar3DChart>
      <c:catAx>
        <c:axId val="6576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5667456"/>
        <c:crosses val="autoZero"/>
        <c:auto val="1"/>
        <c:lblAlgn val="ctr"/>
        <c:lblOffset val="100"/>
        <c:noMultiLvlLbl val="0"/>
      </c:catAx>
      <c:valAx>
        <c:axId val="6566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5768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sng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sng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9884731629625136"/>
          <c:y val="0.90820803371597114"/>
          <c:w val="0.25218724163054812"/>
          <c:h val="8.91285454954215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sng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7986527138010311E-2"/>
          <c:y val="0.10330173428023667"/>
          <c:w val="0.79886903591908587"/>
          <c:h val="0.5621184540749034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2178-4E35-898D-471B773D1639}"/>
              </c:ext>
            </c:extLst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6-2178-4E35-898D-471B773D1639}"/>
              </c:ext>
            </c:extLst>
          </c:dPt>
          <c:dPt>
            <c:idx val="2"/>
            <c:bubble3D val="0"/>
            <c:spPr>
              <a:solidFill>
                <a:srgbClr val="FF33CC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2178-4E35-898D-471B773D1639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4-2178-4E35-898D-471B773D1639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2178-4E35-898D-471B773D1639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2-2178-4E35-898D-471B773D1639}"/>
              </c:ext>
            </c:extLst>
          </c:dPt>
          <c:dLbls>
            <c:dLbl>
              <c:idx val="0"/>
              <c:layout>
                <c:manualLayout>
                  <c:x val="-7.0431989038255835E-3"/>
                  <c:y val="3.1004389825631841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sng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 b="1" u="sng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5 960; 23%</a:t>
                    </a:r>
                  </a:p>
                </c:rich>
              </c:tx>
              <c:spPr>
                <a:solidFill>
                  <a:srgbClr val="4BACC6">
                    <a:lumMod val="20000"/>
                    <a:lumOff val="80000"/>
                    <a:alpha val="75000"/>
                  </a:srgbClr>
                </a:solidFill>
                <a:ln w="9525"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sng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625633476622257"/>
                      <c:h val="6.88986836220476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178-4E35-898D-471B773D1639}"/>
                </c:ext>
              </c:extLst>
            </c:dLbl>
            <c:dLbl>
              <c:idx val="1"/>
              <c:layout>
                <c:manualLayout>
                  <c:x val="-7.0095487965724609E-2"/>
                  <c:y val="5.6528619327197265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78976979765782"/>
                      <c:h val="6.16988069701657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2178-4E35-898D-471B773D1639}"/>
                </c:ext>
              </c:extLst>
            </c:dLbl>
            <c:dLbl>
              <c:idx val="2"/>
              <c:layout>
                <c:manualLayout>
                  <c:x val="-0.11510473195285995"/>
                  <c:y val="-6.1433166970051759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78976979765782"/>
                      <c:h val="6.62210965163415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178-4E35-898D-471B773D1639}"/>
                </c:ext>
              </c:extLst>
            </c:dLbl>
            <c:dLbl>
              <c:idx val="3"/>
              <c:layout>
                <c:manualLayout>
                  <c:x val="-8.4151438747527174E-2"/>
                  <c:y val="-4.8557282809032626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78976979765782"/>
                      <c:h val="7.75268203817809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2178-4E35-898D-471B773D1639}"/>
                </c:ext>
              </c:extLst>
            </c:dLbl>
            <c:dLbl>
              <c:idx val="4"/>
              <c:layout>
                <c:manualLayout>
                  <c:x val="5.7477568041300733E-2"/>
                  <c:y val="-0.10322300034268547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78-4E35-898D-471B773D1639}"/>
                </c:ext>
              </c:extLst>
            </c:dLbl>
            <c:dLbl>
              <c:idx val="5"/>
              <c:layout>
                <c:manualLayout>
                  <c:x val="0.13693185327486362"/>
                  <c:y val="-6.1375838041596728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78-4E35-898D-471B773D1639}"/>
                </c:ext>
              </c:extLst>
            </c:dLbl>
            <c:spPr>
              <a:solidFill>
                <a:srgbClr val="4BACC6">
                  <a:lumMod val="20000"/>
                  <a:lumOff val="80000"/>
                  <a:alpha val="75000"/>
                </a:srgbClr>
              </a:solidFill>
              <a:ln w="9525"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sng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Доходы от имущества</c:v>
                </c:pt>
                <c:pt idx="3">
                  <c:v>Прочие доходы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5960</c:v>
                </c:pt>
                <c:pt idx="1">
                  <c:v>4871</c:v>
                </c:pt>
                <c:pt idx="2">
                  <c:v>6443</c:v>
                </c:pt>
                <c:pt idx="3">
                  <c:v>8494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78-4E35-898D-471B773D163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66697040784642192"/>
          <c:w val="0.99525798864127357"/>
          <c:h val="0.333029592153578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031262760126219"/>
          <c:y val="0.15237338301442291"/>
          <c:w val="0.80923541452079761"/>
          <c:h val="0.762477068075057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F25-4EEA-AC7F-E266C59D07E8}"/>
              </c:ext>
            </c:extLst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4F25-4EEA-AC7F-E266C59D07E8}"/>
              </c:ext>
            </c:extLst>
          </c:dPt>
          <c:dPt>
            <c:idx val="2"/>
            <c:bubble3D val="0"/>
            <c:spPr>
              <a:solidFill>
                <a:srgbClr val="FF33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F25-4EEA-AC7F-E266C59D07E8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F25-4EEA-AC7F-E266C59D07E8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4F25-4EEA-AC7F-E266C59D07E8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4F25-4EEA-AC7F-E266C59D07E8}"/>
              </c:ext>
            </c:extLst>
          </c:dPt>
          <c:dLbls>
            <c:dLbl>
              <c:idx val="0"/>
              <c:layout>
                <c:manualLayout>
                  <c:x val="-0.18456084244607751"/>
                  <c:y val="-9.7229225242779299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F25-4EEA-AC7F-E266C59D07E8}"/>
                </c:ext>
              </c:extLst>
            </c:dLbl>
            <c:dLbl>
              <c:idx val="1"/>
              <c:layout>
                <c:manualLayout>
                  <c:x val="-0.13284959679804698"/>
                  <c:y val="9.9490370015867094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F25-4EEA-AC7F-E266C59D07E8}"/>
                </c:ext>
              </c:extLst>
            </c:dLbl>
            <c:dLbl>
              <c:idx val="2"/>
              <c:layout>
                <c:manualLayout>
                  <c:x val="-0.11359378148190699"/>
                  <c:y val="-2.9394882050142578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F25-4EEA-AC7F-E266C59D07E8}"/>
                </c:ext>
              </c:extLst>
            </c:dLbl>
            <c:dLbl>
              <c:idx val="3"/>
              <c:layout>
                <c:manualLayout>
                  <c:x val="-8.9679301169926541E-3"/>
                  <c:y val="-7.9140067058076191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F25-4EEA-AC7F-E266C59D07E8}"/>
                </c:ext>
              </c:extLst>
            </c:dLbl>
            <c:dLbl>
              <c:idx val="4"/>
              <c:layout>
                <c:manualLayout>
                  <c:x val="9.565792124792169E-2"/>
                  <c:y val="-0.15375784456997671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25-4EEA-AC7F-E266C59D07E8}"/>
                </c:ext>
              </c:extLst>
            </c:dLbl>
            <c:dLbl>
              <c:idx val="5"/>
              <c:layout>
                <c:manualLayout>
                  <c:x val="0.20028377261283575"/>
                  <c:y val="-0.1266241072929219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25-4EEA-AC7F-E266C59D07E8}"/>
                </c:ext>
              </c:extLst>
            </c:dLbl>
            <c:spPr>
              <a:solidFill>
                <a:srgbClr val="4BACC6">
                  <a:lumMod val="20000"/>
                  <a:lumOff val="80000"/>
                </a:srgb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sng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Доходы от имущества</c:v>
                </c:pt>
                <c:pt idx="3">
                  <c:v>Прочие доходы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6139</c:v>
                </c:pt>
                <c:pt idx="1">
                  <c:v>4896</c:v>
                </c:pt>
                <c:pt idx="2">
                  <c:v>6438</c:v>
                </c:pt>
                <c:pt idx="3">
                  <c:v>6700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25-4EEA-AC7F-E266C59D07E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736818416187378E-2"/>
          <c:y val="8.1395331737245516E-2"/>
          <c:w val="0.77035365196348493"/>
          <c:h val="0.918604763716371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0216-468D-983A-8522E4612153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216-468D-983A-8522E4612153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216-468D-983A-8522E4612153}"/>
              </c:ext>
            </c:extLst>
          </c:dPt>
          <c:dPt>
            <c:idx val="3"/>
            <c:bubble3D val="0"/>
            <c:spPr>
              <a:solidFill>
                <a:srgbClr val="F88C1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216-468D-983A-8522E4612153}"/>
              </c:ext>
            </c:extLst>
          </c:dPt>
          <c:dPt>
            <c:idx val="4"/>
            <c:bubble3D val="0"/>
            <c:explosion val="4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216-468D-983A-8522E4612153}"/>
              </c:ext>
            </c:extLst>
          </c:dPt>
          <c:dPt>
            <c:idx val="5"/>
            <c:bubble3D val="0"/>
            <c:spPr>
              <a:solidFill>
                <a:srgbClr val="FF33CC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216-468D-983A-8522E4612153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0216-468D-983A-8522E4612153}"/>
              </c:ext>
            </c:extLst>
          </c:dPt>
          <c:dLbls>
            <c:dLbl>
              <c:idx val="0"/>
              <c:layout>
                <c:manualLayout>
                  <c:x val="0.2794874643558124"/>
                  <c:y val="-0.12079874979656743"/>
                </c:manualLayout>
              </c:layout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36676551608226"/>
                      <c:h val="8.72701211967913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0216-468D-983A-8522E4612153}"/>
                </c:ext>
              </c:extLst>
            </c:dLbl>
            <c:dLbl>
              <c:idx val="1"/>
              <c:layout>
                <c:manualLayout>
                  <c:x val="0.20419036417606024"/>
                  <c:y val="-5.5741626911530853E-2"/>
                </c:manualLayout>
              </c:layout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177712447904649"/>
                      <c:h val="9.40044745361247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216-468D-983A-8522E4612153}"/>
                </c:ext>
              </c:extLst>
            </c:dLbl>
            <c:dLbl>
              <c:idx val="2"/>
              <c:layout>
                <c:manualLayout>
                  <c:x val="0.17303739755411784"/>
                  <c:y val="0.19830312727329757"/>
                </c:manualLayout>
              </c:layout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74174094616268"/>
                      <c:h val="9.16787255611307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216-468D-983A-8522E4612153}"/>
                </c:ext>
              </c:extLst>
            </c:dLbl>
            <c:dLbl>
              <c:idx val="3"/>
              <c:layout>
                <c:manualLayout>
                  <c:x val="0.44035809647408836"/>
                  <c:y val="4.1758993133000431E-2"/>
                </c:manualLayout>
              </c:layout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74506678745096"/>
                      <c:h val="7.86154134240005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216-468D-983A-8522E4612153}"/>
                </c:ext>
              </c:extLst>
            </c:dLbl>
            <c:dLbl>
              <c:idx val="4"/>
              <c:layout>
                <c:manualLayout>
                  <c:x val="-0.19665549981625974"/>
                  <c:y val="-0.17946441351615794"/>
                </c:manualLayout>
              </c:layout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02470523218219"/>
                      <c:h val="6.2050855201109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216-468D-983A-8522E4612153}"/>
                </c:ext>
              </c:extLst>
            </c:dLbl>
            <c:dLbl>
              <c:idx val="5"/>
              <c:layout>
                <c:manualLayout>
                  <c:x val="-0.20426521533246936"/>
                  <c:y val="-8.4571823380358374E-2"/>
                </c:manualLayout>
              </c:layout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34741509239066"/>
                      <c:h val="8.67003421932797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216-468D-983A-8522E4612153}"/>
                </c:ext>
              </c:extLst>
            </c:dLbl>
            <c:dLbl>
              <c:idx val="6"/>
              <c:layout>
                <c:manualLayout>
                  <c:x val="-0.19912684432912472"/>
                  <c:y val="-0.10678959897454678"/>
                </c:manualLayout>
              </c:layout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919188190559469"/>
                      <c:h val="4.23255813953488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0216-468D-983A-8522E4612153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Расходы на социальную сферу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14290</c:v>
                </c:pt>
                <c:pt idx="1">
                  <c:v>565</c:v>
                </c:pt>
                <c:pt idx="2">
                  <c:v>14600</c:v>
                </c:pt>
                <c:pt idx="3">
                  <c:v>80517</c:v>
                </c:pt>
                <c:pt idx="4">
                  <c:v>17437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6-468D-983A-8522E461215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46051550575589E-2"/>
          <c:y val="4.1312066714994877E-2"/>
          <c:w val="0.79828977070285345"/>
          <c:h val="0.9301447749814354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045-4DD3-ABC2-32B690310ECB}"/>
              </c:ext>
            </c:extLst>
          </c:dPt>
          <c:dPt>
            <c:idx val="1"/>
            <c:bubble3D val="0"/>
            <c:explosion val="13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045-4DD3-ABC2-32B690310ECB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D045-4DD3-ABC2-32B690310ECB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045-4DD3-ABC2-32B690310ECB}"/>
              </c:ext>
            </c:extLst>
          </c:dPt>
          <c:dPt>
            <c:idx val="4"/>
            <c:bubble3D val="0"/>
            <c:explosion val="5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D045-4DD3-ABC2-32B690310ECB}"/>
              </c:ext>
            </c:extLst>
          </c:dPt>
          <c:dPt>
            <c:idx val="5"/>
            <c:bubble3D val="0"/>
            <c:spPr>
              <a:solidFill>
                <a:srgbClr val="FF33CC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D045-4DD3-ABC2-32B690310ECB}"/>
              </c:ext>
            </c:extLst>
          </c:dPt>
          <c:dPt>
            <c:idx val="6"/>
            <c:bubble3D val="0"/>
            <c:explosion val="11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D045-4DD3-ABC2-32B690310ECB}"/>
              </c:ext>
            </c:extLst>
          </c:dPt>
          <c:dLbls>
            <c:dLbl>
              <c:idx val="0"/>
              <c:layout>
                <c:manualLayout>
                  <c:x val="9.5082255238698662E-2"/>
                  <c:y val="-0.23587117112047515"/>
                </c:manualLayout>
              </c:layout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52707197085928"/>
                      <c:h val="7.90502734736616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045-4DD3-ABC2-32B690310ECB}"/>
                </c:ext>
              </c:extLst>
            </c:dLbl>
            <c:dLbl>
              <c:idx val="1"/>
              <c:layout>
                <c:manualLayout>
                  <c:x val="0.11467705827815007"/>
                  <c:y val="0.13306256296183505"/>
                </c:manualLayout>
              </c:layout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419558632840725"/>
                      <c:h val="7.45167455034353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045-4DD3-ABC2-32B690310ECB}"/>
                </c:ext>
              </c:extLst>
            </c:dLbl>
            <c:dLbl>
              <c:idx val="2"/>
              <c:layout>
                <c:manualLayout>
                  <c:x val="0.21362069875709802"/>
                  <c:y val="9.5230706507646867E-2"/>
                </c:manualLayout>
              </c:layout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63623420801701"/>
                      <c:h val="5.85640232902241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D045-4DD3-ABC2-32B690310ECB}"/>
                </c:ext>
              </c:extLst>
            </c:dLbl>
            <c:dLbl>
              <c:idx val="3"/>
              <c:layout>
                <c:manualLayout>
                  <c:x val="-4.249049052160115E-2"/>
                  <c:y val="0.26595768744007259"/>
                </c:manualLayout>
              </c:layout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68892648355227"/>
                      <c:h val="5.78237270238702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D045-4DD3-ABC2-32B690310ECB}"/>
                </c:ext>
              </c:extLst>
            </c:dLbl>
            <c:dLbl>
              <c:idx val="4"/>
              <c:layout>
                <c:manualLayout>
                  <c:x val="-0.2210116684978603"/>
                  <c:y val="-0.1375485075079747"/>
                </c:manualLayout>
              </c:layout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10213554169638"/>
                      <c:h val="8.85299254710942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D045-4DD3-ABC2-32B690310ECB}"/>
                </c:ext>
              </c:extLst>
            </c:dLbl>
            <c:dLbl>
              <c:idx val="5"/>
              <c:layout>
                <c:manualLayout>
                  <c:x val="-0.12674446467012179"/>
                  <c:y val="-0.16265601726843543"/>
                </c:manualLayout>
              </c:layout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39744615396509"/>
                      <c:h val="6.28484916424685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045-4DD3-ABC2-32B690310ECB}"/>
                </c:ext>
              </c:extLst>
            </c:dLbl>
            <c:dLbl>
              <c:idx val="6"/>
              <c:layout>
                <c:manualLayout>
                  <c:x val="-0.17426107838931471"/>
                  <c:y val="-0.1411896540534304"/>
                </c:manualLayout>
              </c:layout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03279458312556"/>
                      <c:h val="7.04804239239648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D045-4DD3-ABC2-32B690310ECB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Национальная безопасность и 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Расходы на социальную сферу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15537</c:v>
                </c:pt>
                <c:pt idx="1">
                  <c:v>214</c:v>
                </c:pt>
                <c:pt idx="2">
                  <c:v>9983</c:v>
                </c:pt>
                <c:pt idx="3">
                  <c:v>12540</c:v>
                </c:pt>
                <c:pt idx="4">
                  <c:v>9538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45-4DD3-ABC2-32B690310EC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24558173651942"/>
          <c:y val="9.0113802998195061E-2"/>
          <c:w val="0.72760041590032865"/>
          <c:h val="0.624504116900673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bubble3D val="0"/>
            <c:spPr>
              <a:solidFill>
                <a:srgbClr val="35F208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7A9F-463A-8985-BE22E96E8DF6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A9F-463A-8985-BE22E96E8DF6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A9F-463A-8985-BE22E96E8DF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8CC-480E-AA90-806F9FBAA858}"/>
              </c:ext>
            </c:extLst>
          </c:dPt>
          <c:dLbls>
            <c:dLbl>
              <c:idx val="0"/>
              <c:layout>
                <c:manualLayout>
                  <c:x val="-0.25268960856201161"/>
                  <c:y val="-0.1322005305171994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22371588342031"/>
                      <c:h val="5.39713748347829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A9F-463A-8985-BE22E96E8DF6}"/>
                </c:ext>
              </c:extLst>
            </c:dLbl>
            <c:dLbl>
              <c:idx val="1"/>
              <c:layout>
                <c:manualLayout>
                  <c:x val="0.11328473634954417"/>
                  <c:y val="-0.1403612886794079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A9F-463A-8985-BE22E96E8DF6}"/>
                </c:ext>
              </c:extLst>
            </c:dLbl>
            <c:dLbl>
              <c:idx val="2"/>
              <c:layout>
                <c:manualLayout>
                  <c:x val="-0.29657998902118632"/>
                  <c:y val="3.3885155902744948E-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04766137095879"/>
                      <c:h val="6.10570879727551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A9F-463A-8985-BE22E96E8DF6}"/>
                </c:ext>
              </c:extLst>
            </c:dLbl>
            <c:spPr>
              <a:solidFill>
                <a:prstClr val="black">
                  <a:lumMod val="75000"/>
                  <a:lumOff val="25000"/>
                </a:prst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sng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Обеспечение деятельности органов МСУ</c:v>
                </c:pt>
                <c:pt idx="1">
                  <c:v>Непрограммные расходы</c:v>
                </c:pt>
                <c:pt idx="2">
                  <c:v>Програмные расходы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12170</c:v>
                </c:pt>
                <c:pt idx="1">
                  <c:v>5492</c:v>
                </c:pt>
                <c:pt idx="2">
                  <c:v>109747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9F-463A-8985-BE22E96E8DF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4.8515080451961887E-2"/>
          <c:y val="0.72805485892748556"/>
          <c:w val="0.95031621613808925"/>
          <c:h val="0.253340487205024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dPt>
            <c:idx val="0"/>
            <c:bubble3D val="0"/>
            <c:spPr>
              <a:solidFill>
                <a:srgbClr val="35F208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AD5-405C-B1E8-F3DA05BA0896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AD5-405C-B1E8-F3DA05BA0896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AD5-405C-B1E8-F3DA05BA08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E1B-425C-A7BE-9EE25DDDDD91}"/>
              </c:ext>
            </c:extLst>
          </c:dPt>
          <c:dLbls>
            <c:dLbl>
              <c:idx val="0"/>
              <c:layout>
                <c:manualLayout>
                  <c:x val="6.8762086016207521E-2"/>
                  <c:y val="-0.20879949816014234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78877387214622"/>
                      <c:h val="7.56562703466643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AD5-405C-B1E8-F3DA05BA0896}"/>
                </c:ext>
              </c:extLst>
            </c:dLbl>
            <c:dLbl>
              <c:idx val="1"/>
              <c:layout>
                <c:manualLayout>
                  <c:x val="4.8850047257229065E-2"/>
                  <c:y val="0.24831253121628213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AD5-405C-B1E8-F3DA05BA0896}"/>
                </c:ext>
              </c:extLst>
            </c:dLbl>
            <c:dLbl>
              <c:idx val="2"/>
              <c:layout>
                <c:manualLayout>
                  <c:x val="-9.2594784154417659E-2"/>
                  <c:y val="0.24370446858873268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88842785584206"/>
                      <c:h val="6.02913566714676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AD5-405C-B1E8-F3DA05BA0896}"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sng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Обеспечение деятельности органов МСУ</c:v>
                </c:pt>
                <c:pt idx="1">
                  <c:v>Непрограммные расходы</c:v>
                </c:pt>
                <c:pt idx="2">
                  <c:v>Программные расходы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12209</c:v>
                </c:pt>
                <c:pt idx="1">
                  <c:v>4144</c:v>
                </c:pt>
                <c:pt idx="2">
                  <c:v>31459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D5-405C-B1E8-F3DA05BA0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4688C2-B3A0-4C64-A3A9-1154D82C302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18C3EC-0FCD-4FEB-84E7-F2D0571D3A0A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Бюджет</a:t>
          </a:r>
          <a:endParaRPr lang="ru-RU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820DC5-60FC-4AAD-A2D3-117F9BEA9FB3}" type="parTrans" cxnId="{C993BFA2-D85C-4F63-9EA9-90F58F2DDD96}">
      <dgm:prSet/>
      <dgm:spPr/>
      <dgm:t>
        <a:bodyPr/>
        <a:lstStyle/>
        <a:p>
          <a:endParaRPr lang="ru-RU"/>
        </a:p>
      </dgm:t>
    </dgm:pt>
    <dgm:pt modelId="{EA234B3A-DDD5-42F1-85B5-257E77EEC0D0}" type="sibTrans" cxnId="{C993BFA2-D85C-4F63-9EA9-90F58F2DDD96}">
      <dgm:prSet/>
      <dgm:spPr/>
      <dgm:t>
        <a:bodyPr/>
        <a:lstStyle/>
        <a:p>
          <a:endParaRPr lang="ru-RU"/>
        </a:p>
      </dgm:t>
    </dgm:pt>
    <dgm:pt modelId="{77142790-806E-47E4-A9A7-EB3242643DCD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Бюджетные ассигнования</a:t>
          </a:r>
          <a:endParaRPr lang="ru-RU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46BD33-2C69-4C5C-89C2-CED1D6C77E9F}" type="parTrans" cxnId="{220E0429-BAE7-45B8-995F-FF8CFD3AA964}">
      <dgm:prSet/>
      <dgm:spPr/>
      <dgm:t>
        <a:bodyPr/>
        <a:lstStyle/>
        <a:p>
          <a:endParaRPr lang="ru-RU"/>
        </a:p>
      </dgm:t>
    </dgm:pt>
    <dgm:pt modelId="{ED4CCB53-3DF5-47AE-8E6F-CD684B06344C}" type="sibTrans" cxnId="{220E0429-BAE7-45B8-995F-FF8CFD3AA964}">
      <dgm:prSet/>
      <dgm:spPr/>
      <dgm:t>
        <a:bodyPr/>
        <a:lstStyle/>
        <a:p>
          <a:endParaRPr lang="ru-RU"/>
        </a:p>
      </dgm:t>
    </dgm:pt>
    <dgm:pt modelId="{BC220DE8-E20F-4568-B18A-3151519C93AB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600" i="1" dirty="0" smtClean="0">
              <a:latin typeface="Arial" panose="020B0604020202020204" pitchFamily="34" charset="0"/>
              <a:cs typeface="Arial" panose="020B0604020202020204" pitchFamily="34" charset="0"/>
            </a:rPr>
            <a:t>предельные объемы денежных средств, предусмотренных в соответствующем финансовом году для исполнения бюджетных обязательств</a:t>
          </a:r>
          <a:endParaRPr lang="ru-RU" sz="16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A6CFD9-1B7A-4CCE-BDCE-C009DBB96762}" type="parTrans" cxnId="{1525269A-EFB3-492E-9768-9BCFC16C4C5D}">
      <dgm:prSet/>
      <dgm:spPr/>
      <dgm:t>
        <a:bodyPr/>
        <a:lstStyle/>
        <a:p>
          <a:endParaRPr lang="ru-RU"/>
        </a:p>
      </dgm:t>
    </dgm:pt>
    <dgm:pt modelId="{4A0234F4-5C2A-408C-9CC5-D7EA71A92238}" type="sibTrans" cxnId="{1525269A-EFB3-492E-9768-9BCFC16C4C5D}">
      <dgm:prSet/>
      <dgm:spPr/>
      <dgm:t>
        <a:bodyPr/>
        <a:lstStyle/>
        <a:p>
          <a:endParaRPr lang="ru-RU"/>
        </a:p>
      </dgm:t>
    </dgm:pt>
    <dgm:pt modelId="{86E90946-12AB-456B-8616-988E825CA595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Межбюджетные трансферты</a:t>
          </a:r>
          <a:endParaRPr lang="ru-RU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A64862-2027-45C3-82DE-E5A24AD74739}" type="parTrans" cxnId="{2B7578CA-A6A3-49DB-97EA-37D1F564A4CA}">
      <dgm:prSet/>
      <dgm:spPr/>
      <dgm:t>
        <a:bodyPr/>
        <a:lstStyle/>
        <a:p>
          <a:endParaRPr lang="ru-RU"/>
        </a:p>
      </dgm:t>
    </dgm:pt>
    <dgm:pt modelId="{633F9F22-31A2-415D-BE95-C76A6A70CE81}" type="sibTrans" cxnId="{2B7578CA-A6A3-49DB-97EA-37D1F564A4CA}">
      <dgm:prSet/>
      <dgm:spPr/>
      <dgm:t>
        <a:bodyPr/>
        <a:lstStyle/>
        <a:p>
          <a:endParaRPr lang="ru-RU"/>
        </a:p>
      </dgm:t>
    </dgm:pt>
    <dgm:pt modelId="{C659F5E8-8181-429C-AF04-748CCD544DAB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600" i="1" dirty="0" smtClean="0">
              <a:latin typeface="Arial" panose="020B0604020202020204" pitchFamily="34" charset="0"/>
              <a:cs typeface="Arial" panose="020B0604020202020204" pitchFamily="34" charset="0"/>
            </a:rPr>
            <a:t>средства, предоставляемые одним бюджетом бюджетной системы Российской Федерации другому бюджету</a:t>
          </a:r>
          <a:endParaRPr lang="ru-RU" sz="16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228410-AE5E-4328-BB13-93E77985DB42}" type="parTrans" cxnId="{D35AE884-55AB-4DAF-BCA9-0C9BC067097C}">
      <dgm:prSet/>
      <dgm:spPr/>
      <dgm:t>
        <a:bodyPr/>
        <a:lstStyle/>
        <a:p>
          <a:endParaRPr lang="ru-RU"/>
        </a:p>
      </dgm:t>
    </dgm:pt>
    <dgm:pt modelId="{3204F98C-3F87-4BF0-AC25-FCEF480BFD0B}" type="sibTrans" cxnId="{D35AE884-55AB-4DAF-BCA9-0C9BC067097C}">
      <dgm:prSet/>
      <dgm:spPr/>
      <dgm:t>
        <a:bodyPr/>
        <a:lstStyle/>
        <a:p>
          <a:endParaRPr lang="ru-RU"/>
        </a:p>
      </dgm:t>
    </dgm:pt>
    <dgm:pt modelId="{BE13719B-CC79-4F21-81F5-53C378C8F67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600" b="0" i="1" dirty="0" smtClean="0">
              <a:latin typeface="Arial" panose="020B0604020202020204" pitchFamily="34" charset="0"/>
              <a:cs typeface="Arial" panose="020B0604020202020204" pitchFamily="34" charset="0"/>
            </a:rPr>
            <a:t>это форма образования и расходования денежных средств, предназначенных для финансового  обеспечения задач и функций государства и местного самоуправления</a:t>
          </a:r>
          <a:endParaRPr lang="ru-RU" sz="1600" b="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FEF6BE-20E1-47A8-B62D-E27F79D15114}" type="sibTrans" cxnId="{9BD45410-C572-4EC3-B64A-686692FB0ECF}">
      <dgm:prSet/>
      <dgm:spPr/>
      <dgm:t>
        <a:bodyPr/>
        <a:lstStyle/>
        <a:p>
          <a:endParaRPr lang="ru-RU"/>
        </a:p>
      </dgm:t>
    </dgm:pt>
    <dgm:pt modelId="{25155FF1-CF34-4546-B2CD-60E2AE742878}" type="parTrans" cxnId="{9BD45410-C572-4EC3-B64A-686692FB0ECF}">
      <dgm:prSet/>
      <dgm:spPr/>
      <dgm:t>
        <a:bodyPr/>
        <a:lstStyle/>
        <a:p>
          <a:endParaRPr lang="ru-RU"/>
        </a:p>
      </dgm:t>
    </dgm:pt>
    <dgm:pt modelId="{4F1475F1-51B7-4875-8F0C-BA1E761E2D3F}" type="pres">
      <dgm:prSet presAssocID="{6A4688C2-B3A0-4C64-A3A9-1154D82C30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4008CD-F143-49D5-98E0-EC9DB619FBAD}" type="pres">
      <dgm:prSet presAssocID="{7E18C3EC-0FCD-4FEB-84E7-F2D0571D3A0A}" presName="linNode" presStyleCnt="0"/>
      <dgm:spPr/>
    </dgm:pt>
    <dgm:pt modelId="{4D52DA3A-7D59-4351-8B7B-496C1B81CEE1}" type="pres">
      <dgm:prSet presAssocID="{7E18C3EC-0FCD-4FEB-84E7-F2D0571D3A0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A0BDF-0BB9-463C-9CA2-450F3FB7B36A}" type="pres">
      <dgm:prSet presAssocID="{7E18C3EC-0FCD-4FEB-84E7-F2D0571D3A0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E7768-DDF2-49AF-9FF4-DEC240E7E729}" type="pres">
      <dgm:prSet presAssocID="{EA234B3A-DDD5-42F1-85B5-257E77EEC0D0}" presName="sp" presStyleCnt="0"/>
      <dgm:spPr/>
    </dgm:pt>
    <dgm:pt modelId="{F18F9379-940B-4CDC-A9AD-FEC0F8A11F9F}" type="pres">
      <dgm:prSet presAssocID="{77142790-806E-47E4-A9A7-EB3242643DCD}" presName="linNode" presStyleCnt="0"/>
      <dgm:spPr/>
    </dgm:pt>
    <dgm:pt modelId="{64E799DB-C779-4E7B-A425-9A4F155F2C30}" type="pres">
      <dgm:prSet presAssocID="{77142790-806E-47E4-A9A7-EB3242643DC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12807-1906-4227-848D-5783CD45ED41}" type="pres">
      <dgm:prSet presAssocID="{77142790-806E-47E4-A9A7-EB3242643DC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820930-1C7A-4AA8-A9B9-7C143B54CAFF}" type="pres">
      <dgm:prSet presAssocID="{ED4CCB53-3DF5-47AE-8E6F-CD684B06344C}" presName="sp" presStyleCnt="0"/>
      <dgm:spPr/>
    </dgm:pt>
    <dgm:pt modelId="{4E693868-0498-42E6-9C97-ABB6DCAE20F3}" type="pres">
      <dgm:prSet presAssocID="{86E90946-12AB-456B-8616-988E825CA595}" presName="linNode" presStyleCnt="0"/>
      <dgm:spPr/>
    </dgm:pt>
    <dgm:pt modelId="{4BC8FDDF-C22F-4727-AF48-82C7569CF214}" type="pres">
      <dgm:prSet presAssocID="{86E90946-12AB-456B-8616-988E825CA59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8D30A-1B7D-4C17-AE95-472F20DD5472}" type="pres">
      <dgm:prSet presAssocID="{86E90946-12AB-456B-8616-988E825CA59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7578CA-A6A3-49DB-97EA-37D1F564A4CA}" srcId="{6A4688C2-B3A0-4C64-A3A9-1154D82C3029}" destId="{86E90946-12AB-456B-8616-988E825CA595}" srcOrd="2" destOrd="0" parTransId="{D0A64862-2027-45C3-82DE-E5A24AD74739}" sibTransId="{633F9F22-31A2-415D-BE95-C76A6A70CE81}"/>
    <dgm:cxn modelId="{C993BFA2-D85C-4F63-9EA9-90F58F2DDD96}" srcId="{6A4688C2-B3A0-4C64-A3A9-1154D82C3029}" destId="{7E18C3EC-0FCD-4FEB-84E7-F2D0571D3A0A}" srcOrd="0" destOrd="0" parTransId="{28820DC5-60FC-4AAD-A2D3-117F9BEA9FB3}" sibTransId="{EA234B3A-DDD5-42F1-85B5-257E77EEC0D0}"/>
    <dgm:cxn modelId="{4506F2CD-7BE7-4B70-8F85-F0E73285C98F}" type="presOf" srcId="{BC220DE8-E20F-4568-B18A-3151519C93AB}" destId="{E0012807-1906-4227-848D-5783CD45ED41}" srcOrd="0" destOrd="0" presId="urn:microsoft.com/office/officeart/2005/8/layout/vList5"/>
    <dgm:cxn modelId="{1525269A-EFB3-492E-9768-9BCFC16C4C5D}" srcId="{77142790-806E-47E4-A9A7-EB3242643DCD}" destId="{BC220DE8-E20F-4568-B18A-3151519C93AB}" srcOrd="0" destOrd="0" parTransId="{7DA6CFD9-1B7A-4CCE-BDCE-C009DBB96762}" sibTransId="{4A0234F4-5C2A-408C-9CC5-D7EA71A92238}"/>
    <dgm:cxn modelId="{9BD45410-C572-4EC3-B64A-686692FB0ECF}" srcId="{7E18C3EC-0FCD-4FEB-84E7-F2D0571D3A0A}" destId="{BE13719B-CC79-4F21-81F5-53C378C8F677}" srcOrd="0" destOrd="0" parTransId="{25155FF1-CF34-4546-B2CD-60E2AE742878}" sibTransId="{A1FEF6BE-20E1-47A8-B62D-E27F79D15114}"/>
    <dgm:cxn modelId="{03BCDDA0-C1D4-41D5-9098-036F174B77B6}" type="presOf" srcId="{77142790-806E-47E4-A9A7-EB3242643DCD}" destId="{64E799DB-C779-4E7B-A425-9A4F155F2C30}" srcOrd="0" destOrd="0" presId="urn:microsoft.com/office/officeart/2005/8/layout/vList5"/>
    <dgm:cxn modelId="{D35AE884-55AB-4DAF-BCA9-0C9BC067097C}" srcId="{86E90946-12AB-456B-8616-988E825CA595}" destId="{C659F5E8-8181-429C-AF04-748CCD544DAB}" srcOrd="0" destOrd="0" parTransId="{88228410-AE5E-4328-BB13-93E77985DB42}" sibTransId="{3204F98C-3F87-4BF0-AC25-FCEF480BFD0B}"/>
    <dgm:cxn modelId="{6865D436-4377-47B5-A5EB-D6C350507F98}" type="presOf" srcId="{7E18C3EC-0FCD-4FEB-84E7-F2D0571D3A0A}" destId="{4D52DA3A-7D59-4351-8B7B-496C1B81CEE1}" srcOrd="0" destOrd="0" presId="urn:microsoft.com/office/officeart/2005/8/layout/vList5"/>
    <dgm:cxn modelId="{9623601E-67E8-4887-BDEA-74FCE5EC26E0}" type="presOf" srcId="{86E90946-12AB-456B-8616-988E825CA595}" destId="{4BC8FDDF-C22F-4727-AF48-82C7569CF214}" srcOrd="0" destOrd="0" presId="urn:microsoft.com/office/officeart/2005/8/layout/vList5"/>
    <dgm:cxn modelId="{C12EA72B-F1D5-4DFB-A6EF-1982E843D765}" type="presOf" srcId="{C659F5E8-8181-429C-AF04-748CCD544DAB}" destId="{C008D30A-1B7D-4C17-AE95-472F20DD5472}" srcOrd="0" destOrd="0" presId="urn:microsoft.com/office/officeart/2005/8/layout/vList5"/>
    <dgm:cxn modelId="{B086BC49-1599-4675-959B-D1DF564C7303}" type="presOf" srcId="{6A4688C2-B3A0-4C64-A3A9-1154D82C3029}" destId="{4F1475F1-51B7-4875-8F0C-BA1E761E2D3F}" srcOrd="0" destOrd="0" presId="urn:microsoft.com/office/officeart/2005/8/layout/vList5"/>
    <dgm:cxn modelId="{220E0429-BAE7-45B8-995F-FF8CFD3AA964}" srcId="{6A4688C2-B3A0-4C64-A3A9-1154D82C3029}" destId="{77142790-806E-47E4-A9A7-EB3242643DCD}" srcOrd="1" destOrd="0" parTransId="{0C46BD33-2C69-4C5C-89C2-CED1D6C77E9F}" sibTransId="{ED4CCB53-3DF5-47AE-8E6F-CD684B06344C}"/>
    <dgm:cxn modelId="{B5B557D1-972F-4580-8422-AA9CB4440870}" type="presOf" srcId="{BE13719B-CC79-4F21-81F5-53C378C8F677}" destId="{A20A0BDF-0BB9-463C-9CA2-450F3FB7B36A}" srcOrd="0" destOrd="0" presId="urn:microsoft.com/office/officeart/2005/8/layout/vList5"/>
    <dgm:cxn modelId="{F2498405-E79E-4DAC-B133-0503C2CB9340}" type="presParOf" srcId="{4F1475F1-51B7-4875-8F0C-BA1E761E2D3F}" destId="{3A4008CD-F143-49D5-98E0-EC9DB619FBAD}" srcOrd="0" destOrd="0" presId="urn:microsoft.com/office/officeart/2005/8/layout/vList5"/>
    <dgm:cxn modelId="{D40FE088-FE78-4FBC-8EE4-5CCF76F7EF69}" type="presParOf" srcId="{3A4008CD-F143-49D5-98E0-EC9DB619FBAD}" destId="{4D52DA3A-7D59-4351-8B7B-496C1B81CEE1}" srcOrd="0" destOrd="0" presId="urn:microsoft.com/office/officeart/2005/8/layout/vList5"/>
    <dgm:cxn modelId="{EB210590-EE21-463F-816D-B2ABCE359575}" type="presParOf" srcId="{3A4008CD-F143-49D5-98E0-EC9DB619FBAD}" destId="{A20A0BDF-0BB9-463C-9CA2-450F3FB7B36A}" srcOrd="1" destOrd="0" presId="urn:microsoft.com/office/officeart/2005/8/layout/vList5"/>
    <dgm:cxn modelId="{500DF678-D077-4A63-B1D2-CBF8E36BFB17}" type="presParOf" srcId="{4F1475F1-51B7-4875-8F0C-BA1E761E2D3F}" destId="{DA3E7768-DDF2-49AF-9FF4-DEC240E7E729}" srcOrd="1" destOrd="0" presId="urn:microsoft.com/office/officeart/2005/8/layout/vList5"/>
    <dgm:cxn modelId="{E3BA7ED7-4F60-4506-BF6F-3944D6E40DDC}" type="presParOf" srcId="{4F1475F1-51B7-4875-8F0C-BA1E761E2D3F}" destId="{F18F9379-940B-4CDC-A9AD-FEC0F8A11F9F}" srcOrd="2" destOrd="0" presId="urn:microsoft.com/office/officeart/2005/8/layout/vList5"/>
    <dgm:cxn modelId="{70AAC2C7-F1C6-49BE-BBC2-EBE67BE0B39B}" type="presParOf" srcId="{F18F9379-940B-4CDC-A9AD-FEC0F8A11F9F}" destId="{64E799DB-C779-4E7B-A425-9A4F155F2C30}" srcOrd="0" destOrd="0" presId="urn:microsoft.com/office/officeart/2005/8/layout/vList5"/>
    <dgm:cxn modelId="{C7B55861-6583-4DF1-A362-2264EB60B60B}" type="presParOf" srcId="{F18F9379-940B-4CDC-A9AD-FEC0F8A11F9F}" destId="{E0012807-1906-4227-848D-5783CD45ED41}" srcOrd="1" destOrd="0" presId="urn:microsoft.com/office/officeart/2005/8/layout/vList5"/>
    <dgm:cxn modelId="{2CE0713A-7A99-4C27-9333-D5BED04381E0}" type="presParOf" srcId="{4F1475F1-51B7-4875-8F0C-BA1E761E2D3F}" destId="{5D820930-1C7A-4AA8-A9B9-7C143B54CAFF}" srcOrd="3" destOrd="0" presId="urn:microsoft.com/office/officeart/2005/8/layout/vList5"/>
    <dgm:cxn modelId="{52194AF2-1DFB-4AC2-BBDD-B4F10D75D530}" type="presParOf" srcId="{4F1475F1-51B7-4875-8F0C-BA1E761E2D3F}" destId="{4E693868-0498-42E6-9C97-ABB6DCAE20F3}" srcOrd="4" destOrd="0" presId="urn:microsoft.com/office/officeart/2005/8/layout/vList5"/>
    <dgm:cxn modelId="{135BBC5D-F121-42F1-8B23-57B9CB17561D}" type="presParOf" srcId="{4E693868-0498-42E6-9C97-ABB6DCAE20F3}" destId="{4BC8FDDF-C22F-4727-AF48-82C7569CF214}" srcOrd="0" destOrd="0" presId="urn:microsoft.com/office/officeart/2005/8/layout/vList5"/>
    <dgm:cxn modelId="{A436FC14-5823-405F-BC91-F7CEEF197DEA}" type="presParOf" srcId="{4E693868-0498-42E6-9C97-ABB6DCAE20F3}" destId="{C008D30A-1B7D-4C17-AE95-472F20DD547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3F8D00-6A8F-41D3-8B7D-8DE81599548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08284F-D1BD-4CA9-A6A4-3F2F575BAFAC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Текущий </a:t>
          </a:r>
        </a:p>
        <a:p>
          <a:pPr algn="ctr"/>
          <a:r>
            <a:rPr lang="ru-RU" sz="2000" b="1" dirty="0" smtClean="0">
              <a:solidFill>
                <a:schemeClr val="tx1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финансовый год</a:t>
          </a:r>
          <a:endParaRPr lang="ru-RU" sz="2000" b="1" dirty="0">
            <a:solidFill>
              <a:schemeClr val="tx1"/>
            </a:solidFill>
            <a:latin typeface="Arial" panose="020B0604020202020204" pitchFamily="34" charset="0"/>
            <a:ea typeface="Dotum" panose="020B0600000101010101" pitchFamily="34" charset="-127"/>
            <a:cs typeface="Arial" panose="020B0604020202020204" pitchFamily="34" charset="0"/>
          </a:endParaRPr>
        </a:p>
      </dgm:t>
    </dgm:pt>
    <dgm:pt modelId="{06FD7AB2-67E2-4BDE-810A-DBD92CB8D7A7}" type="parTrans" cxnId="{03B30739-C709-4BC2-83FF-80E9A09AB4A6}">
      <dgm:prSet/>
      <dgm:spPr/>
      <dgm:t>
        <a:bodyPr/>
        <a:lstStyle/>
        <a:p>
          <a:pPr algn="ctr"/>
          <a:endParaRPr lang="ru-RU"/>
        </a:p>
      </dgm:t>
    </dgm:pt>
    <dgm:pt modelId="{FDDE4223-E62E-447A-AC7D-DB5A2FC7ACDB}" type="sibTrans" cxnId="{03B30739-C709-4BC2-83FF-80E9A09AB4A6}">
      <dgm:prSet/>
      <dgm:spPr/>
      <dgm:t>
        <a:bodyPr/>
        <a:lstStyle/>
        <a:p>
          <a:pPr algn="ctr"/>
          <a:endParaRPr lang="ru-RU"/>
        </a:p>
      </dgm:t>
    </dgm:pt>
    <dgm:pt modelId="{1C78695C-4FB3-4148-AFF1-8B5B054EE69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pPr algn="ctr"/>
          <a:r>
            <a:rPr lang="ru-RU" sz="1600" i="1" dirty="0" smtClean="0">
              <a:latin typeface="Arial" panose="020B0604020202020204" pitchFamily="34" charset="0"/>
              <a:cs typeface="Arial" panose="020B0604020202020204" pitchFamily="34" charset="0"/>
            </a:rPr>
            <a:t>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</a:t>
          </a:r>
          <a:endParaRPr lang="ru-RU" sz="16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479C9A-F313-4C29-AE1D-D523CD5AB2F2}" type="parTrans" cxnId="{E20A53D9-F693-41B0-9DE2-862B41014843}">
      <dgm:prSet/>
      <dgm:spPr/>
      <dgm:t>
        <a:bodyPr/>
        <a:lstStyle/>
        <a:p>
          <a:pPr algn="ctr"/>
          <a:endParaRPr lang="ru-RU"/>
        </a:p>
      </dgm:t>
    </dgm:pt>
    <dgm:pt modelId="{97655616-FB9E-4738-8064-2A82489E1E38}" type="sibTrans" cxnId="{E20A53D9-F693-41B0-9DE2-862B41014843}">
      <dgm:prSet/>
      <dgm:spPr/>
      <dgm:t>
        <a:bodyPr/>
        <a:lstStyle/>
        <a:p>
          <a:pPr algn="ctr"/>
          <a:endParaRPr lang="ru-RU"/>
        </a:p>
      </dgm:t>
    </dgm:pt>
    <dgm:pt modelId="{EF329924-C03C-422F-982A-918CB918D0C5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Очередной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финансовый год</a:t>
          </a:r>
        </a:p>
        <a:p>
          <a:pPr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5C2DFF-273A-4605-83F4-32BF355125BF}" type="parTrans" cxnId="{53A73947-46EE-4962-AA5E-96B1A592E912}">
      <dgm:prSet/>
      <dgm:spPr/>
      <dgm:t>
        <a:bodyPr/>
        <a:lstStyle/>
        <a:p>
          <a:pPr algn="ctr"/>
          <a:endParaRPr lang="ru-RU"/>
        </a:p>
      </dgm:t>
    </dgm:pt>
    <dgm:pt modelId="{8BAF896F-EF28-421B-BA43-F972D4FC8AD4}" type="sibTrans" cxnId="{53A73947-46EE-4962-AA5E-96B1A592E912}">
      <dgm:prSet/>
      <dgm:spPr/>
      <dgm:t>
        <a:bodyPr/>
        <a:lstStyle/>
        <a:p>
          <a:pPr algn="ctr"/>
          <a:endParaRPr lang="ru-RU"/>
        </a:p>
      </dgm:t>
    </dgm:pt>
    <dgm:pt modelId="{9F6F626B-5803-418E-8188-F499CAEF4C1E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pPr algn="ctr"/>
          <a:r>
            <a:rPr lang="ru-RU" sz="1600" i="1" dirty="0" smtClean="0">
              <a:latin typeface="Arial" panose="020B0604020202020204" pitchFamily="34" charset="0"/>
              <a:cs typeface="Arial" panose="020B0604020202020204" pitchFamily="34" charset="0"/>
            </a:rPr>
            <a:t>год, следующий за текущим финансовым годом</a:t>
          </a:r>
          <a:endParaRPr lang="ru-RU" sz="16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20F110-D9FE-4EF8-8C7E-EA6FE24B93AC}" type="parTrans" cxnId="{50C58F2B-46BE-468F-8828-97D3126028B5}">
      <dgm:prSet/>
      <dgm:spPr/>
      <dgm:t>
        <a:bodyPr/>
        <a:lstStyle/>
        <a:p>
          <a:pPr algn="ctr"/>
          <a:endParaRPr lang="ru-RU"/>
        </a:p>
      </dgm:t>
    </dgm:pt>
    <dgm:pt modelId="{7ED0BB84-4F4C-4E7D-8E4E-99EF0BE5D133}" type="sibTrans" cxnId="{50C58F2B-46BE-468F-8828-97D3126028B5}">
      <dgm:prSet/>
      <dgm:spPr/>
      <dgm:t>
        <a:bodyPr/>
        <a:lstStyle/>
        <a:p>
          <a:pPr algn="ctr"/>
          <a:endParaRPr lang="ru-RU"/>
        </a:p>
      </dgm:t>
    </dgm:pt>
    <dgm:pt modelId="{485D7696-68F9-422C-AAA2-5CE759A0E851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Плановый период</a:t>
          </a:r>
          <a:endParaRPr lang="ru-RU" sz="2000" b="1" dirty="0"/>
        </a:p>
      </dgm:t>
    </dgm:pt>
    <dgm:pt modelId="{66984179-9BD0-4F1C-B452-093C2FE5FAAF}" type="parTrans" cxnId="{FF7A2A4E-48F9-48CF-AF54-1B4ABA6177B5}">
      <dgm:prSet/>
      <dgm:spPr/>
      <dgm:t>
        <a:bodyPr/>
        <a:lstStyle/>
        <a:p>
          <a:pPr algn="ctr"/>
          <a:endParaRPr lang="ru-RU"/>
        </a:p>
      </dgm:t>
    </dgm:pt>
    <dgm:pt modelId="{EFCF3611-3AC5-4367-852C-34BD3FB23916}" type="sibTrans" cxnId="{FF7A2A4E-48F9-48CF-AF54-1B4ABA6177B5}">
      <dgm:prSet/>
      <dgm:spPr/>
      <dgm:t>
        <a:bodyPr/>
        <a:lstStyle/>
        <a:p>
          <a:pPr algn="ctr"/>
          <a:endParaRPr lang="ru-RU"/>
        </a:p>
      </dgm:t>
    </dgm:pt>
    <dgm:pt modelId="{0D15B0A0-5A5A-48EE-A17F-AA9624C5B381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pPr algn="ctr"/>
          <a:r>
            <a:rPr lang="ru-RU" sz="1600" i="1" dirty="0" smtClean="0">
              <a:latin typeface="Arial" panose="020B0604020202020204" pitchFamily="34" charset="0"/>
              <a:cs typeface="Arial" panose="020B0604020202020204" pitchFamily="34" charset="0"/>
            </a:rPr>
            <a:t>два финансовых года, следующие за очередным финансовым годом</a:t>
          </a:r>
          <a:endParaRPr lang="ru-RU" sz="16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F4712A-3C9A-48D2-B3E9-23782D46176D}" type="parTrans" cxnId="{B7F6A7B0-BBF9-4A89-B7C3-B6CA1D0FFA85}">
      <dgm:prSet/>
      <dgm:spPr/>
      <dgm:t>
        <a:bodyPr/>
        <a:lstStyle/>
        <a:p>
          <a:pPr algn="ctr"/>
          <a:endParaRPr lang="ru-RU"/>
        </a:p>
      </dgm:t>
    </dgm:pt>
    <dgm:pt modelId="{7F59D807-BAD9-47B3-8D3D-19CE7A80EA6F}" type="sibTrans" cxnId="{B7F6A7B0-BBF9-4A89-B7C3-B6CA1D0FFA85}">
      <dgm:prSet/>
      <dgm:spPr/>
      <dgm:t>
        <a:bodyPr/>
        <a:lstStyle/>
        <a:p>
          <a:pPr algn="ctr"/>
          <a:endParaRPr lang="ru-RU"/>
        </a:p>
      </dgm:t>
    </dgm:pt>
    <dgm:pt modelId="{9E1A6993-409C-42F1-8B5D-E8C47931C667}" type="pres">
      <dgm:prSet presAssocID="{1F3F8D00-6A8F-41D3-8B7D-8DE8159954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6508A4-8562-445D-917B-43F9F3E5D262}" type="pres">
      <dgm:prSet presAssocID="{3608284F-D1BD-4CA9-A6A4-3F2F575BAFAC}" presName="linNode" presStyleCnt="0"/>
      <dgm:spPr/>
    </dgm:pt>
    <dgm:pt modelId="{988F8B85-F9DA-4E5B-ADF1-718D060EB49A}" type="pres">
      <dgm:prSet presAssocID="{3608284F-D1BD-4CA9-A6A4-3F2F575BAFA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67885-CB54-451D-BBE2-4F500F681EF1}" type="pres">
      <dgm:prSet presAssocID="{3608284F-D1BD-4CA9-A6A4-3F2F575BAFAC}" presName="descendantText" presStyleLbl="alignAccFollowNode1" presStyleIdx="0" presStyleCnt="3" custLinFactNeighborX="3320" custLinFactNeighborY="2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49CD7-8FF6-4D8F-A116-4A6997BEDD18}" type="pres">
      <dgm:prSet presAssocID="{FDDE4223-E62E-447A-AC7D-DB5A2FC7ACDB}" presName="sp" presStyleCnt="0"/>
      <dgm:spPr/>
    </dgm:pt>
    <dgm:pt modelId="{238E0FD3-411A-4B07-BDB7-F5EC75C59968}" type="pres">
      <dgm:prSet presAssocID="{EF329924-C03C-422F-982A-918CB918D0C5}" presName="linNode" presStyleCnt="0"/>
      <dgm:spPr/>
    </dgm:pt>
    <dgm:pt modelId="{A3F00F54-DA83-4CE2-A63B-A6F051511891}" type="pres">
      <dgm:prSet presAssocID="{EF329924-C03C-422F-982A-918CB918D0C5}" presName="parentText" presStyleLbl="node1" presStyleIdx="1" presStyleCnt="3" custScaleY="769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CF4C72-119F-41CB-BD77-D84BDB79EB96}" type="pres">
      <dgm:prSet presAssocID="{EF329924-C03C-422F-982A-918CB918D0C5}" presName="descendantText" presStyleLbl="alignAccFollowNode1" presStyleIdx="1" presStyleCnt="3" custScaleY="73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387C39-CDB8-4968-B679-C1A2B0249EA6}" type="pres">
      <dgm:prSet presAssocID="{8BAF896F-EF28-421B-BA43-F972D4FC8AD4}" presName="sp" presStyleCnt="0"/>
      <dgm:spPr/>
    </dgm:pt>
    <dgm:pt modelId="{CBD212B9-40C9-4B5B-A97F-14E9E523174C}" type="pres">
      <dgm:prSet presAssocID="{485D7696-68F9-422C-AAA2-5CE759A0E851}" presName="linNode" presStyleCnt="0"/>
      <dgm:spPr/>
    </dgm:pt>
    <dgm:pt modelId="{3BEC4332-D7B9-498C-95AF-07516F7C4B7F}" type="pres">
      <dgm:prSet presAssocID="{485D7696-68F9-422C-AAA2-5CE759A0E851}" presName="parentText" presStyleLbl="node1" presStyleIdx="2" presStyleCnt="3" custScaleY="87030" custLinFactNeighborX="-43" custLinFactNeighborY="53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92C069-48F3-49DB-90B8-19C26600BC17}" type="pres">
      <dgm:prSet presAssocID="{485D7696-68F9-422C-AAA2-5CE759A0E851}" presName="descendantText" presStyleLbl="alignAccFollowNode1" presStyleIdx="2" presStyleCnt="3" custScaleY="77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0A53D9-F693-41B0-9DE2-862B41014843}" srcId="{3608284F-D1BD-4CA9-A6A4-3F2F575BAFAC}" destId="{1C78695C-4FB3-4148-AFF1-8B5B054EE69A}" srcOrd="0" destOrd="0" parTransId="{E7479C9A-F313-4C29-AE1D-D523CD5AB2F2}" sibTransId="{97655616-FB9E-4738-8064-2A82489E1E38}"/>
    <dgm:cxn modelId="{03B30739-C709-4BC2-83FF-80E9A09AB4A6}" srcId="{1F3F8D00-6A8F-41D3-8B7D-8DE81599548C}" destId="{3608284F-D1BD-4CA9-A6A4-3F2F575BAFAC}" srcOrd="0" destOrd="0" parTransId="{06FD7AB2-67E2-4BDE-810A-DBD92CB8D7A7}" sibTransId="{FDDE4223-E62E-447A-AC7D-DB5A2FC7ACDB}"/>
    <dgm:cxn modelId="{53A73947-46EE-4962-AA5E-96B1A592E912}" srcId="{1F3F8D00-6A8F-41D3-8B7D-8DE81599548C}" destId="{EF329924-C03C-422F-982A-918CB918D0C5}" srcOrd="1" destOrd="0" parTransId="{CD5C2DFF-273A-4605-83F4-32BF355125BF}" sibTransId="{8BAF896F-EF28-421B-BA43-F972D4FC8AD4}"/>
    <dgm:cxn modelId="{B7F6A7B0-BBF9-4A89-B7C3-B6CA1D0FFA85}" srcId="{485D7696-68F9-422C-AAA2-5CE759A0E851}" destId="{0D15B0A0-5A5A-48EE-A17F-AA9624C5B381}" srcOrd="0" destOrd="0" parTransId="{BDF4712A-3C9A-48D2-B3E9-23782D46176D}" sibTransId="{7F59D807-BAD9-47B3-8D3D-19CE7A80EA6F}"/>
    <dgm:cxn modelId="{01C492D6-7D32-41FE-A492-E4B19B91573A}" type="presOf" srcId="{0D15B0A0-5A5A-48EE-A17F-AA9624C5B381}" destId="{CF92C069-48F3-49DB-90B8-19C26600BC17}" srcOrd="0" destOrd="0" presId="urn:microsoft.com/office/officeart/2005/8/layout/vList5"/>
    <dgm:cxn modelId="{4FBAEAEE-700D-4B85-A9C1-0DA8AB2D081A}" type="presOf" srcId="{485D7696-68F9-422C-AAA2-5CE759A0E851}" destId="{3BEC4332-D7B9-498C-95AF-07516F7C4B7F}" srcOrd="0" destOrd="0" presId="urn:microsoft.com/office/officeart/2005/8/layout/vList5"/>
    <dgm:cxn modelId="{ECDCF792-0510-48B9-B470-5636DAB5CC05}" type="presOf" srcId="{9F6F626B-5803-418E-8188-F499CAEF4C1E}" destId="{14CF4C72-119F-41CB-BD77-D84BDB79EB96}" srcOrd="0" destOrd="0" presId="urn:microsoft.com/office/officeart/2005/8/layout/vList5"/>
    <dgm:cxn modelId="{12ECBE4D-7E75-43F5-BF70-F0FC9AA8AE20}" type="presOf" srcId="{1C78695C-4FB3-4148-AFF1-8B5B054EE69A}" destId="{7C567885-CB54-451D-BBE2-4F500F681EF1}" srcOrd="0" destOrd="0" presId="urn:microsoft.com/office/officeart/2005/8/layout/vList5"/>
    <dgm:cxn modelId="{162F29B6-A887-42B0-BF1B-E14C457ACF8F}" type="presOf" srcId="{EF329924-C03C-422F-982A-918CB918D0C5}" destId="{A3F00F54-DA83-4CE2-A63B-A6F051511891}" srcOrd="0" destOrd="0" presId="urn:microsoft.com/office/officeart/2005/8/layout/vList5"/>
    <dgm:cxn modelId="{FF7A2A4E-48F9-48CF-AF54-1B4ABA6177B5}" srcId="{1F3F8D00-6A8F-41D3-8B7D-8DE81599548C}" destId="{485D7696-68F9-422C-AAA2-5CE759A0E851}" srcOrd="2" destOrd="0" parTransId="{66984179-9BD0-4F1C-B452-093C2FE5FAAF}" sibTransId="{EFCF3611-3AC5-4367-852C-34BD3FB23916}"/>
    <dgm:cxn modelId="{50C58F2B-46BE-468F-8828-97D3126028B5}" srcId="{EF329924-C03C-422F-982A-918CB918D0C5}" destId="{9F6F626B-5803-418E-8188-F499CAEF4C1E}" srcOrd="0" destOrd="0" parTransId="{DC20F110-D9FE-4EF8-8C7E-EA6FE24B93AC}" sibTransId="{7ED0BB84-4F4C-4E7D-8E4E-99EF0BE5D133}"/>
    <dgm:cxn modelId="{8E299692-B66C-4647-A03E-8EAD8FFCD537}" type="presOf" srcId="{3608284F-D1BD-4CA9-A6A4-3F2F575BAFAC}" destId="{988F8B85-F9DA-4E5B-ADF1-718D060EB49A}" srcOrd="0" destOrd="0" presId="urn:microsoft.com/office/officeart/2005/8/layout/vList5"/>
    <dgm:cxn modelId="{A66C25BD-FA9E-47E1-92D1-880DCFA972E6}" type="presOf" srcId="{1F3F8D00-6A8F-41D3-8B7D-8DE81599548C}" destId="{9E1A6993-409C-42F1-8B5D-E8C47931C667}" srcOrd="0" destOrd="0" presId="urn:microsoft.com/office/officeart/2005/8/layout/vList5"/>
    <dgm:cxn modelId="{078EEBFC-81F5-4D2C-A406-E0F637FA6F95}" type="presParOf" srcId="{9E1A6993-409C-42F1-8B5D-E8C47931C667}" destId="{A26508A4-8562-445D-917B-43F9F3E5D262}" srcOrd="0" destOrd="0" presId="urn:microsoft.com/office/officeart/2005/8/layout/vList5"/>
    <dgm:cxn modelId="{B7C9FBB2-BCEE-4229-95D1-38B0DAF202D3}" type="presParOf" srcId="{A26508A4-8562-445D-917B-43F9F3E5D262}" destId="{988F8B85-F9DA-4E5B-ADF1-718D060EB49A}" srcOrd="0" destOrd="0" presId="urn:microsoft.com/office/officeart/2005/8/layout/vList5"/>
    <dgm:cxn modelId="{827709BB-1D03-4557-8391-987111010DD3}" type="presParOf" srcId="{A26508A4-8562-445D-917B-43F9F3E5D262}" destId="{7C567885-CB54-451D-BBE2-4F500F681EF1}" srcOrd="1" destOrd="0" presId="urn:microsoft.com/office/officeart/2005/8/layout/vList5"/>
    <dgm:cxn modelId="{9BAECAFA-3468-4560-8CDF-A1DCD0F66073}" type="presParOf" srcId="{9E1A6993-409C-42F1-8B5D-E8C47931C667}" destId="{10649CD7-8FF6-4D8F-A116-4A6997BEDD18}" srcOrd="1" destOrd="0" presId="urn:microsoft.com/office/officeart/2005/8/layout/vList5"/>
    <dgm:cxn modelId="{C7EBD07E-3C08-4939-B51F-0B81D5ED3835}" type="presParOf" srcId="{9E1A6993-409C-42F1-8B5D-E8C47931C667}" destId="{238E0FD3-411A-4B07-BDB7-F5EC75C59968}" srcOrd="2" destOrd="0" presId="urn:microsoft.com/office/officeart/2005/8/layout/vList5"/>
    <dgm:cxn modelId="{06034B47-23B2-42C0-A928-1BE5566D3B17}" type="presParOf" srcId="{238E0FD3-411A-4B07-BDB7-F5EC75C59968}" destId="{A3F00F54-DA83-4CE2-A63B-A6F051511891}" srcOrd="0" destOrd="0" presId="urn:microsoft.com/office/officeart/2005/8/layout/vList5"/>
    <dgm:cxn modelId="{2A16AC91-1668-4ABF-9402-E687D8660F51}" type="presParOf" srcId="{238E0FD3-411A-4B07-BDB7-F5EC75C59968}" destId="{14CF4C72-119F-41CB-BD77-D84BDB79EB96}" srcOrd="1" destOrd="0" presId="urn:microsoft.com/office/officeart/2005/8/layout/vList5"/>
    <dgm:cxn modelId="{F5CC2788-5715-4839-A1B0-731F948AC4DB}" type="presParOf" srcId="{9E1A6993-409C-42F1-8B5D-E8C47931C667}" destId="{26387C39-CDB8-4968-B679-C1A2B0249EA6}" srcOrd="3" destOrd="0" presId="urn:microsoft.com/office/officeart/2005/8/layout/vList5"/>
    <dgm:cxn modelId="{12E2F4B1-1ADE-4642-9600-900F0AE51BAE}" type="presParOf" srcId="{9E1A6993-409C-42F1-8B5D-E8C47931C667}" destId="{CBD212B9-40C9-4B5B-A97F-14E9E523174C}" srcOrd="4" destOrd="0" presId="urn:microsoft.com/office/officeart/2005/8/layout/vList5"/>
    <dgm:cxn modelId="{1C2997CA-06E2-4AFA-9CCE-CE5BC8D0959C}" type="presParOf" srcId="{CBD212B9-40C9-4B5B-A97F-14E9E523174C}" destId="{3BEC4332-D7B9-498C-95AF-07516F7C4B7F}" srcOrd="0" destOrd="0" presId="urn:microsoft.com/office/officeart/2005/8/layout/vList5"/>
    <dgm:cxn modelId="{E83966F4-760C-4586-AF33-536538E70C57}" type="presParOf" srcId="{CBD212B9-40C9-4B5B-A97F-14E9E523174C}" destId="{CF92C069-48F3-49DB-90B8-19C26600BC1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4823FD-72CF-436B-9658-357A20DCDB2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D7A305-16CC-42BD-AC0A-D1B9A3FB2418}" type="pres">
      <dgm:prSet presAssocID="{FA4823FD-72CF-436B-9658-357A20DCDB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6BE151C-77EB-4910-9C7A-5A7402A580E6}" type="presOf" srcId="{FA4823FD-72CF-436B-9658-357A20DCDB22}" destId="{ADD7A305-16CC-42BD-AC0A-D1B9A3FB241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A0BDF-0BB9-463C-9CA2-450F3FB7B36A}">
      <dsp:nvSpPr>
        <dsp:cNvPr id="0" name=""/>
        <dsp:cNvSpPr/>
      </dsp:nvSpPr>
      <dsp:spPr>
        <a:xfrm rot="5400000">
          <a:off x="7203275" y="-2895424"/>
          <a:ext cx="1262390" cy="7373619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bg1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это форма образования и расходования денежных средств, предназначенных для финансового  обеспечения задач и функций государства и местного самоуправления</a:t>
          </a:r>
          <a:endParaRPr lang="ru-RU" sz="1600" b="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147661" y="221815"/>
        <a:ext cx="7311994" cy="1139140"/>
      </dsp:txXfrm>
    </dsp:sp>
    <dsp:sp modelId="{4D52DA3A-7D59-4351-8B7B-496C1B81CEE1}">
      <dsp:nvSpPr>
        <dsp:cNvPr id="0" name=""/>
        <dsp:cNvSpPr/>
      </dsp:nvSpPr>
      <dsp:spPr>
        <a:xfrm>
          <a:off x="0" y="2390"/>
          <a:ext cx="4147660" cy="1577987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Бюджет</a:t>
          </a:r>
          <a:endParaRPr lang="ru-RU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031" y="79421"/>
        <a:ext cx="3993598" cy="1423925"/>
      </dsp:txXfrm>
    </dsp:sp>
    <dsp:sp modelId="{E0012807-1906-4227-848D-5783CD45ED41}">
      <dsp:nvSpPr>
        <dsp:cNvPr id="0" name=""/>
        <dsp:cNvSpPr/>
      </dsp:nvSpPr>
      <dsp:spPr>
        <a:xfrm rot="5400000">
          <a:off x="7203275" y="-1238537"/>
          <a:ext cx="1262390" cy="7373619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bg1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предельные объемы денежных средств, предусмотренных в соответствующем финансовом году для исполнения бюджетных обязательств</a:t>
          </a:r>
          <a:endParaRPr lang="ru-RU" sz="16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147661" y="1878702"/>
        <a:ext cx="7311994" cy="1139140"/>
      </dsp:txXfrm>
    </dsp:sp>
    <dsp:sp modelId="{64E799DB-C779-4E7B-A425-9A4F155F2C30}">
      <dsp:nvSpPr>
        <dsp:cNvPr id="0" name=""/>
        <dsp:cNvSpPr/>
      </dsp:nvSpPr>
      <dsp:spPr>
        <a:xfrm>
          <a:off x="0" y="1659278"/>
          <a:ext cx="4147660" cy="1577987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Бюджетные ассигнования</a:t>
          </a:r>
          <a:endParaRPr lang="ru-RU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031" y="1736309"/>
        <a:ext cx="3993598" cy="1423925"/>
      </dsp:txXfrm>
    </dsp:sp>
    <dsp:sp modelId="{C008D30A-1B7D-4C17-AE95-472F20DD5472}">
      <dsp:nvSpPr>
        <dsp:cNvPr id="0" name=""/>
        <dsp:cNvSpPr/>
      </dsp:nvSpPr>
      <dsp:spPr>
        <a:xfrm rot="5400000">
          <a:off x="7203275" y="418349"/>
          <a:ext cx="1262390" cy="7373619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bg1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средства, предоставляемые одним бюджетом бюджетной системы Российской Федерации другому бюджету</a:t>
          </a:r>
          <a:endParaRPr lang="ru-RU" sz="16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147661" y="3535589"/>
        <a:ext cx="7311994" cy="1139140"/>
      </dsp:txXfrm>
    </dsp:sp>
    <dsp:sp modelId="{4BC8FDDF-C22F-4727-AF48-82C7569CF214}">
      <dsp:nvSpPr>
        <dsp:cNvPr id="0" name=""/>
        <dsp:cNvSpPr/>
      </dsp:nvSpPr>
      <dsp:spPr>
        <a:xfrm>
          <a:off x="0" y="3316165"/>
          <a:ext cx="4147660" cy="1577987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Межбюджетные трансферты</a:t>
          </a:r>
          <a:endParaRPr lang="ru-RU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031" y="3393196"/>
        <a:ext cx="3993598" cy="14239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67885-CB54-451D-BBE2-4F500F681EF1}">
      <dsp:nvSpPr>
        <dsp:cNvPr id="0" name=""/>
        <dsp:cNvSpPr/>
      </dsp:nvSpPr>
      <dsp:spPr>
        <a:xfrm rot="5400000">
          <a:off x="7323719" y="-2856346"/>
          <a:ext cx="1413224" cy="7557959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bg1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</a:t>
          </a:r>
          <a:endParaRPr lang="ru-RU" sz="16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251352" y="285009"/>
        <a:ext cx="7488971" cy="1275248"/>
      </dsp:txXfrm>
    </dsp:sp>
    <dsp:sp modelId="{988F8B85-F9DA-4E5B-ADF1-718D060EB49A}">
      <dsp:nvSpPr>
        <dsp:cNvPr id="0" name=""/>
        <dsp:cNvSpPr/>
      </dsp:nvSpPr>
      <dsp:spPr>
        <a:xfrm>
          <a:off x="0" y="1522"/>
          <a:ext cx="4251352" cy="1766530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Текущий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финансовый год</a:t>
          </a:r>
          <a:endParaRPr lang="ru-RU" sz="2000" b="1" kern="1200" dirty="0">
            <a:solidFill>
              <a:schemeClr val="tx1"/>
            </a:solidFill>
            <a:latin typeface="Arial" panose="020B0604020202020204" pitchFamily="34" charset="0"/>
            <a:ea typeface="Dotum" panose="020B0600000101010101" pitchFamily="34" charset="-127"/>
            <a:cs typeface="Arial" panose="020B0604020202020204" pitchFamily="34" charset="0"/>
          </a:endParaRPr>
        </a:p>
      </dsp:txBody>
      <dsp:txXfrm>
        <a:off x="86235" y="87757"/>
        <a:ext cx="4078882" cy="1594060"/>
      </dsp:txXfrm>
    </dsp:sp>
    <dsp:sp modelId="{14CF4C72-119F-41CB-BD77-D84BDB79EB96}">
      <dsp:nvSpPr>
        <dsp:cNvPr id="0" name=""/>
        <dsp:cNvSpPr/>
      </dsp:nvSpPr>
      <dsp:spPr>
        <a:xfrm rot="5400000">
          <a:off x="7511636" y="-1242830"/>
          <a:ext cx="1037391" cy="7557959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bg1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год, следующий за текущим финансовым годом</a:t>
          </a:r>
          <a:endParaRPr lang="ru-RU" sz="16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251353" y="2068094"/>
        <a:ext cx="7507318" cy="936109"/>
      </dsp:txXfrm>
    </dsp:sp>
    <dsp:sp modelId="{A3F00F54-DA83-4CE2-A63B-A6F051511891}">
      <dsp:nvSpPr>
        <dsp:cNvPr id="0" name=""/>
        <dsp:cNvSpPr/>
      </dsp:nvSpPr>
      <dsp:spPr>
        <a:xfrm>
          <a:off x="0" y="1856379"/>
          <a:ext cx="4251352" cy="1359539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1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Очередной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1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финансовый год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367" y="1922746"/>
        <a:ext cx="4118618" cy="1226805"/>
      </dsp:txXfrm>
    </dsp:sp>
    <dsp:sp modelId="{CF92C069-48F3-49DB-90B8-19C26600BC17}">
      <dsp:nvSpPr>
        <dsp:cNvPr id="0" name=""/>
        <dsp:cNvSpPr/>
      </dsp:nvSpPr>
      <dsp:spPr>
        <a:xfrm rot="5400000">
          <a:off x="7485774" y="293972"/>
          <a:ext cx="1089115" cy="7557959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bg1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два финансовых года, следующие за очередным финансовым годом</a:t>
          </a:r>
          <a:endParaRPr lang="ru-RU" sz="16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251352" y="3581560"/>
        <a:ext cx="7504793" cy="982783"/>
      </dsp:txXfrm>
    </dsp:sp>
    <dsp:sp modelId="{3BEC4332-D7B9-498C-95AF-07516F7C4B7F}">
      <dsp:nvSpPr>
        <dsp:cNvPr id="0" name=""/>
        <dsp:cNvSpPr/>
      </dsp:nvSpPr>
      <dsp:spPr>
        <a:xfrm>
          <a:off x="0" y="3305768"/>
          <a:ext cx="4251352" cy="1537411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1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Плановый период</a:t>
          </a:r>
          <a:endParaRPr lang="ru-RU" sz="2000" b="1" kern="1200" dirty="0"/>
        </a:p>
      </dsp:txBody>
      <dsp:txXfrm>
        <a:off x="75050" y="3380818"/>
        <a:ext cx="4101252" cy="13873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1FFE3-08B9-4E7D-B35C-D2F3E536F213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4A62C-1723-43D0-A5ED-5C6D8DE711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47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4A62C-1723-43D0-A5ED-5C6D8DE7117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960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E4DB-2864-413D-9F11-7AC9BD01FC5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48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E4DB-2864-413D-9F11-7AC9BD01FC5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038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E4DB-2864-413D-9F11-7AC9BD01FC5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208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E4DB-2864-413D-9F11-7AC9BD01FC56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692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E4DB-2864-413D-9F11-7AC9BD01FC56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059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EEC4-1365-48F8-980E-368256856824}" type="datetime1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CDF6-79C4-4A09-8FF4-3BC602339806}" type="datetime1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4231-40E6-422E-8580-0A01623C60FA}" type="datetime1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226B-1471-4DBC-B406-BDF186FF4788}" type="datetime1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2B2B-02AC-42FE-90F1-9FB806B3DB21}" type="datetime1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185F-914A-4729-AF4B-8DF2D5439A7A}" type="datetime1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97FE-85DA-4FFD-BFB7-C7DEEBFF0571}" type="datetime1">
              <a:rPr lang="ru-RU" smtClean="0"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3D2A-F443-4493-A813-A30B4D7D2344}" type="datetime1">
              <a:rPr lang="ru-RU" smtClean="0"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838D-60BA-446F-A9B6-CB5400C125D6}" type="datetime1">
              <a:rPr lang="ru-RU" smtClean="0"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8342-9C75-43B4-9F95-38E7B0E108FB}" type="datetime1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ED67-BDB8-4D73-9258-9B0DAD891569}" type="datetime1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C20F0-7081-4DD3-B8C8-B85C608EEEC0}" type="datetime1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microsoft.com/office/2007/relationships/diagramDrawing" Target="../diagrams/drawing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diagramQuickStyle" Target="../diagrams/quickStyle3.xml"/><Relationship Id="rId5" Type="http://schemas.openxmlformats.org/officeDocument/2006/relationships/diagramQuickStyle" Target="../diagrams/quickStyle2.xml"/><Relationship Id="rId10" Type="http://schemas.openxmlformats.org/officeDocument/2006/relationships/diagramLayout" Target="../diagrams/layout3.xml"/><Relationship Id="rId4" Type="http://schemas.openxmlformats.org/officeDocument/2006/relationships/diagramLayout" Target="../diagrams/layout2.xml"/><Relationship Id="rId9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7678" y="759024"/>
            <a:ext cx="1159328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Бюджет для </a:t>
            </a:r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граждан</a:t>
            </a:r>
          </a:p>
          <a:p>
            <a:pPr algn="ctr"/>
            <a:endParaRPr lang="ru-RU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ПО ПРОЕКТУ БЮДЖЕТА </a:t>
            </a:r>
            <a:br>
              <a:rPr lang="ru-RU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МУНИЦИПАЛЬНОГО ОБРАЗОВАНИЯ</a:t>
            </a:r>
            <a:br>
              <a:rPr lang="ru-RU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БУДОГОЩСКОЕ ГОРОДСКОЕ ПОСЕЛЕНИЕ КИРИШСКОГО  МУНИЦИПАЛЬНОГО РАЙОНА</a:t>
            </a:r>
            <a:br>
              <a:rPr lang="ru-RU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ЛЕНИНГРАДСКОЙ ОБЛАСТИ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НА 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2024</a:t>
            </a: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ГОД И НА ПЛАНОВЫЙ ПЕРИОД </a:t>
            </a:r>
            <a:br>
              <a:rPr lang="ru-RU" sz="2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2025</a:t>
            </a: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и 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2026</a:t>
            </a: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ГОДОВ</a:t>
            </a: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bg1">
                    <a:lumMod val="9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itchFamily="18" charset="0"/>
              </a:rPr>
            </a:br>
            <a:endParaRPr lang="ru-RU" sz="2800" b="1" dirty="0">
              <a:solidFill>
                <a:schemeClr val="bg1">
                  <a:lumMod val="9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558871" y="6453336"/>
            <a:ext cx="2133600" cy="248493"/>
          </a:xfrm>
        </p:spPr>
        <p:txBody>
          <a:bodyPr/>
          <a:lstStyle/>
          <a:p>
            <a:fld id="{725C68B6-61C2-468F-89AB-4B9F7531AA68}" type="slidenum">
              <a:rPr lang="ru-RU" sz="1600">
                <a:solidFill>
                  <a:schemeClr val="tx1"/>
                </a:solidFill>
              </a:rPr>
              <a:pPr/>
              <a:t>1</a:t>
            </a:fld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img1_72.png"/>
          <p:cNvPicPr>
            <a:picLocks noChangeAspect="1"/>
          </p:cNvPicPr>
          <p:nvPr/>
        </p:nvPicPr>
        <p:blipFill>
          <a:blip r:embed="rId3" cstate="print"/>
          <a:srcRect l="425"/>
          <a:stretch>
            <a:fillRect/>
          </a:stretch>
        </p:blipFill>
        <p:spPr>
          <a:xfrm>
            <a:off x="10920536" y="260648"/>
            <a:ext cx="85043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1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49006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доходов бюджета за 2022-2026 годы, тыс. руб.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411376"/>
              </p:ext>
            </p:extLst>
          </p:nvPr>
        </p:nvGraphicFramePr>
        <p:xfrm>
          <a:off x="119336" y="836713"/>
          <a:ext cx="11833315" cy="588476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246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91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23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446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23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757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23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995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</a:t>
                      </a:r>
                      <a:r>
                        <a:rPr lang="ru-RU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доходов</a:t>
                      </a:r>
                      <a:endParaRPr lang="ru-RU" sz="14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ru-RU" sz="18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8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8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</a:t>
                      </a:r>
                      <a:r>
                        <a:rPr lang="ru-RU" sz="18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</a:t>
                      </a:r>
                      <a:r>
                        <a:rPr lang="ru-RU" sz="18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3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</a:t>
                      </a:r>
                      <a:endParaRPr lang="ru-RU" sz="14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4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endParaRPr lang="ru-RU" sz="14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4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endParaRPr lang="ru-RU" sz="14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4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endParaRPr lang="ru-RU" sz="14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4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endParaRPr lang="ru-RU" sz="14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4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3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и </a:t>
                      </a:r>
                    </a:p>
                    <a:p>
                      <a:pPr algn="ctr" fontAlgn="b"/>
                      <a:r>
                        <a:rPr lang="ru-RU" sz="14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доходы</a:t>
                      </a:r>
                      <a:endParaRPr lang="ru-RU" sz="14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21 517</a:t>
                      </a:r>
                      <a:endParaRPr lang="ru-RU" sz="16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600" b="1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25 768</a:t>
                      </a:r>
                      <a:endParaRPr lang="ru-RU" sz="16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600" b="1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24 173</a:t>
                      </a:r>
                      <a:endParaRPr lang="ru-RU" sz="16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ru-RU" sz="1600" b="1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22 235</a:t>
                      </a:r>
                      <a:endParaRPr lang="ru-RU" sz="16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ru-RU" sz="1600" b="1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24 873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ru-RU" sz="1600" b="1" i="1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0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доходы </a:t>
                      </a:r>
                      <a:r>
                        <a:rPr lang="ru-RU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физических лиц</a:t>
                      </a:r>
                      <a:endParaRPr lang="ru-RU" sz="14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5 445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5 960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6 139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6 323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6 512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3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на имущество</a:t>
                      </a:r>
                      <a:endParaRPr lang="ru-RU" sz="14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3 953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4 871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4 896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4 915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4 935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9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имущества </a:t>
                      </a:r>
                      <a:endParaRPr lang="ru-RU" sz="14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6 053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6 443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6 438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4 029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6 180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5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доходы</a:t>
                      </a:r>
                      <a:endParaRPr lang="ru-RU" sz="14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6 066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8 494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6 700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6 968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7 246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13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  <a:endParaRPr lang="ru-RU" sz="14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138 199</a:t>
                      </a:r>
                      <a:endParaRPr lang="ru-RU" sz="16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ru-RU" sz="1600" b="1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96 714</a:t>
                      </a:r>
                      <a:endParaRPr lang="ru-RU" sz="16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ru-RU" sz="1600" b="1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23 539</a:t>
                      </a:r>
                      <a:endParaRPr lang="ru-RU" sz="16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ru-RU" sz="1600" b="1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20 497</a:t>
                      </a:r>
                      <a:endParaRPr lang="ru-RU" sz="16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ru-RU" sz="1600" b="1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17 675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1600" b="1" i="1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0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Дотации</a:t>
                      </a:r>
                      <a:endParaRPr lang="ru-RU" sz="14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22 575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22 873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23 539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20 497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17 675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5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Субвенции</a:t>
                      </a:r>
                      <a:endParaRPr lang="ru-RU" sz="14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318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5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</a:t>
                      </a:r>
                      <a:endParaRPr lang="ru-RU" sz="14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97 575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58 746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1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65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МБТ</a:t>
                      </a:r>
                      <a:endParaRPr lang="ru-RU" sz="14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17 580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14 665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95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endParaRPr lang="ru-RU" sz="14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159 716</a:t>
                      </a:r>
                      <a:endParaRPr lang="ru-RU" sz="16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600" b="1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122 482</a:t>
                      </a:r>
                      <a:endParaRPr lang="ru-RU" sz="16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600" b="1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47 712</a:t>
                      </a:r>
                      <a:endParaRPr lang="ru-RU" sz="16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600" b="1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42 732</a:t>
                      </a:r>
                      <a:endParaRPr lang="ru-RU" sz="16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600" b="1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42 548</a:t>
                      </a:r>
                      <a:endParaRPr lang="ru-RU" sz="16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600" b="1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137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44" y="117819"/>
            <a:ext cx="3503712" cy="144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641" y="90045"/>
            <a:ext cx="7711285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Структура доходов бюджета 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 2023 - 2024 годы (тыс. руб.)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91752782"/>
              </p:ext>
            </p:extLst>
          </p:nvPr>
        </p:nvGraphicFramePr>
        <p:xfrm>
          <a:off x="229344" y="1397000"/>
          <a:ext cx="11771312" cy="47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>
                <a:solidFill>
                  <a:schemeClr val="tx1"/>
                </a:solidFill>
              </a:rPr>
              <a:pPr/>
              <a:t>11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62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2000" b="1" u="sng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Структура налоговых и неналоговых доходов бюджета на 2023-2024 годы (тыс. руб./%)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965775722"/>
              </p:ext>
            </p:extLst>
          </p:nvPr>
        </p:nvGraphicFramePr>
        <p:xfrm>
          <a:off x="263352" y="1124744"/>
          <a:ext cx="561662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966603837"/>
              </p:ext>
            </p:extLst>
          </p:nvPr>
        </p:nvGraphicFramePr>
        <p:xfrm>
          <a:off x="6312024" y="1124744"/>
          <a:ext cx="554461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991544" y="992465"/>
            <a:ext cx="1750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2023 / </a:t>
            </a:r>
            <a:r>
              <a:rPr lang="ru-RU" sz="20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25 768</a:t>
            </a:r>
            <a:endParaRPr lang="ru-RU" sz="20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79726" y="1055893"/>
            <a:ext cx="1750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2024 / </a:t>
            </a:r>
            <a:r>
              <a:rPr lang="ru-RU" sz="20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24 173</a:t>
            </a:r>
            <a:endParaRPr lang="ru-RU" sz="20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5735960" y="1055893"/>
            <a:ext cx="957073" cy="3885275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>
                <a:solidFill>
                  <a:schemeClr val="tx1"/>
                </a:solidFill>
              </a:rPr>
              <a:pPr/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73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331" y="151256"/>
            <a:ext cx="8229600" cy="715325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Структура расходов бюджета на 2023-2024 годы 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(тыс. руб.)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13714" y="966702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17663" y="966702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en-US" sz="20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5962328" y="799066"/>
            <a:ext cx="565720" cy="349403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038824918"/>
              </p:ext>
            </p:extLst>
          </p:nvPr>
        </p:nvGraphicFramePr>
        <p:xfrm>
          <a:off x="119336" y="1176166"/>
          <a:ext cx="5616624" cy="4079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3607904175"/>
              </p:ext>
            </p:extLst>
          </p:nvPr>
        </p:nvGraphicFramePr>
        <p:xfrm>
          <a:off x="7151360" y="1465401"/>
          <a:ext cx="4849296" cy="3625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1907922" y="3077952"/>
            <a:ext cx="1213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127409</a:t>
            </a:r>
            <a:endParaRPr lang="ru-RU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956709" y="3027516"/>
            <a:ext cx="1042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47812</a:t>
            </a:r>
            <a:endParaRPr lang="ru-RU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>
                <a:solidFill>
                  <a:schemeClr val="tx1"/>
                </a:solidFill>
              </a:rPr>
              <a:pPr/>
              <a:t>13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33878" y="5533488"/>
            <a:ext cx="86032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Calibri" panose="020F0502020204030204" pitchFamily="34" charset="0"/>
              </a:rPr>
              <a:t>    Национальная безопасность и правоохранительная деятельность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39313" y="6071070"/>
            <a:ext cx="191229" cy="687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17854" y="5705753"/>
            <a:ext cx="216024" cy="687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49573" y="6606618"/>
            <a:ext cx="191229" cy="675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76062" y="6071693"/>
            <a:ext cx="216024" cy="753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069882" y="6589393"/>
            <a:ext cx="191229" cy="7106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14819" y="5947480"/>
            <a:ext cx="29761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</a:rPr>
              <a:t>Общегосударственные вопросы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376062" y="6417100"/>
            <a:ext cx="25188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</a:rPr>
              <a:t>Национальная экономика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39698" y="5921650"/>
            <a:ext cx="33176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</a:rPr>
              <a:t>Жилищно-коммунальное хозяйство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334927" y="6417100"/>
            <a:ext cx="28400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</a:rPr>
              <a:t>Расходы на социальную сферу</a:t>
            </a:r>
          </a:p>
        </p:txBody>
      </p:sp>
    </p:spTree>
    <p:extLst>
      <p:ext uri="{BB962C8B-B14F-4D97-AF65-F5344CB8AC3E}">
        <p14:creationId xmlns:p14="http://schemas.microsoft.com/office/powerpoint/2010/main" val="148574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82944"/>
            <a:ext cx="8229600" cy="936104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Расходы бюджета по программным и непрограммным направлениям деятельности  на 2023-2024 годы (тыс. руб.)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72736642"/>
              </p:ext>
            </p:extLst>
          </p:nvPr>
        </p:nvGraphicFramePr>
        <p:xfrm>
          <a:off x="119337" y="1220336"/>
          <a:ext cx="5400600" cy="5501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775884304"/>
              </p:ext>
            </p:extLst>
          </p:nvPr>
        </p:nvGraphicFramePr>
        <p:xfrm>
          <a:off x="6642435" y="1389483"/>
          <a:ext cx="4968552" cy="4959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178656" y="3164745"/>
            <a:ext cx="17951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127 409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63095" y="3626410"/>
            <a:ext cx="1127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47 812</a:t>
            </a:r>
            <a:endParaRPr lang="ru-RU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62315" y="1066331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923582" y="1066331"/>
            <a:ext cx="14046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>
                <a:solidFill>
                  <a:schemeClr val="tx1"/>
                </a:solidFill>
              </a:rPr>
              <a:pPr/>
              <a:t>14</a:t>
            </a:fld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5519937" y="1099057"/>
            <a:ext cx="1080120" cy="394684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97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9616" y="188226"/>
            <a:ext cx="6919532" cy="594066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Расходы бюджета  в рамках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 муниципальных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 на 2024 год (тыс. руб.)</a:t>
            </a:r>
            <a:endParaRPr lang="ru-RU" sz="20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559148" y="6416386"/>
            <a:ext cx="2133600" cy="273844"/>
          </a:xfrm>
        </p:spPr>
        <p:txBody>
          <a:bodyPr/>
          <a:lstStyle/>
          <a:p>
            <a:fld id="{725C68B6-61C2-468F-89AB-4B9F7531AA68}" type="slidenum">
              <a:rPr lang="ru-RU">
                <a:solidFill>
                  <a:schemeClr val="tx1"/>
                </a:solidFill>
              </a:rPr>
              <a:pPr/>
              <a:t>15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20536" y="397641"/>
            <a:ext cx="968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31 459</a:t>
            </a:r>
            <a:endParaRPr lang="en-US" sz="20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719700"/>
              </p:ext>
            </p:extLst>
          </p:nvPr>
        </p:nvGraphicFramePr>
        <p:xfrm>
          <a:off x="178511" y="1053790"/>
          <a:ext cx="11841741" cy="5672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3633">
                  <a:extLst>
                    <a:ext uri="{9D8B030D-6E8A-4147-A177-3AD203B41FA5}">
                      <a16:colId xmlns:a16="http://schemas.microsoft.com/office/drawing/2014/main" val="1269582520"/>
                    </a:ext>
                  </a:extLst>
                </a:gridCol>
                <a:gridCol w="2795478">
                  <a:extLst>
                    <a:ext uri="{9D8B030D-6E8A-4147-A177-3AD203B41FA5}">
                      <a16:colId xmlns:a16="http://schemas.microsoft.com/office/drawing/2014/main" val="979765091"/>
                    </a:ext>
                  </a:extLst>
                </a:gridCol>
                <a:gridCol w="1832630">
                  <a:extLst>
                    <a:ext uri="{9D8B030D-6E8A-4147-A177-3AD203B41FA5}">
                      <a16:colId xmlns:a16="http://schemas.microsoft.com/office/drawing/2014/main" val="1885813736"/>
                    </a:ext>
                  </a:extLst>
                </a:gridCol>
              </a:tblGrid>
              <a:tr h="7867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Муниципальные программы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Предусмотрено</a:t>
                      </a:r>
                      <a:r>
                        <a:rPr lang="ru-RU" sz="1200" b="1" baseline="0" dirty="0" smtClean="0"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 средст</a:t>
                      </a:r>
                      <a:r>
                        <a:rPr lang="ru-RU" sz="1200" b="0" baseline="0" dirty="0" smtClean="0"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в</a:t>
                      </a:r>
                      <a:endParaRPr lang="ru-RU" sz="1200" b="0" dirty="0"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Удельный вес в общем объеме программных расходов, %</a:t>
                      </a:r>
                      <a:endParaRPr lang="ru-RU" sz="12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796280"/>
                  </a:ext>
                </a:extLst>
              </a:tr>
              <a:tr h="538853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физической культуры и спорта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8403058"/>
                  </a:ext>
                </a:extLst>
              </a:tr>
              <a:tr h="538853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культуры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8 751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27,7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9327951"/>
                  </a:ext>
                </a:extLst>
              </a:tr>
              <a:tr h="538853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устойчивого функционирования и</a:t>
                      </a:r>
                      <a:r>
                        <a:rPr lang="ru-RU" sz="14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развития коммунальной и инженерной инфраструктуры и повышение энергоэффективности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6 158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19,6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3650738"/>
                  </a:ext>
                </a:extLst>
              </a:tr>
              <a:tr h="538853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Безопасность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816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8011434"/>
                  </a:ext>
                </a:extLst>
              </a:tr>
              <a:tr h="538853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Благоустройство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3 728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11,9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2821232"/>
                  </a:ext>
                </a:extLst>
              </a:tr>
              <a:tr h="538853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</a:t>
                      </a:r>
                      <a:r>
                        <a:rPr lang="ru-RU" sz="14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автомобильных дорог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5 841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18,6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3943679"/>
                  </a:ext>
                </a:extLst>
              </a:tr>
              <a:tr h="538853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качественным жильем</a:t>
                      </a:r>
                      <a:r>
                        <a:rPr lang="ru-RU" sz="14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граждан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081044"/>
                  </a:ext>
                </a:extLst>
              </a:tr>
              <a:tr h="538853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Стимулирование экономической активности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506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14,3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7654547"/>
                  </a:ext>
                </a:extLst>
              </a:tr>
              <a:tr h="53885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частей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территории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621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2792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0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707" y="1120226"/>
            <a:ext cx="4156478" cy="2461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774" y="144436"/>
            <a:ext cx="8990701" cy="1032882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 «Развитие культуры на территории муниципального образования Будогощское городское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поселение» </a:t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9476" y="3261395"/>
            <a:ext cx="867483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Мероприятия, направленные на создание условий для развития библиотечного дела и популяризации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чтения – </a:t>
            </a:r>
            <a:r>
              <a:rPr lang="ru-R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407</a:t>
            </a: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руб.</a:t>
            </a:r>
            <a:endParaRPr lang="ru-RU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9476" y="2246669"/>
            <a:ext cx="759471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Мероприятия, направленные на создание условий для развития искусства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творчества – </a:t>
            </a:r>
            <a:r>
              <a:rPr lang="ru-R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8 344</a:t>
            </a: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5370" y="1246908"/>
            <a:ext cx="5487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Всего по программе предусмотрено </a:t>
            </a:r>
            <a:r>
              <a:rPr lang="ru-RU" sz="20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8 751</a:t>
            </a:r>
            <a:r>
              <a:rPr lang="ru-RU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руб. </a:t>
            </a:r>
            <a:endParaRPr lang="ru-RU" sz="16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>
                <a:solidFill>
                  <a:schemeClr val="tx1"/>
                </a:solidFill>
              </a:rPr>
              <a:pPr/>
              <a:t>16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3951539"/>
            <a:ext cx="6054728" cy="27636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478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448" y="302907"/>
            <a:ext cx="9289032" cy="808177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«Развитие автомобильных дорог муниципального образования Будогощское городское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поселение»</a:t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570" y="1315590"/>
            <a:ext cx="5499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Всего предусмотрено по программе </a:t>
            </a:r>
            <a:r>
              <a:rPr lang="ru-RU" sz="20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5 841</a:t>
            </a:r>
            <a:r>
              <a:rPr lang="ru-RU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r>
              <a:rPr lang="ru-RU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1" y="3917409"/>
            <a:ext cx="5238001" cy="262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>
                <a:solidFill>
                  <a:schemeClr val="tx1"/>
                </a:solidFill>
              </a:rPr>
              <a:pPr/>
              <a:t>17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1384" y="3124065"/>
            <a:ext cx="572851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Развитие автомобильных дорог – </a:t>
            </a:r>
            <a:r>
              <a:rPr lang="ru-RU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408 </a:t>
            </a: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тыс. руб.</a:t>
            </a:r>
            <a:endParaRPr lang="ru-RU" sz="1600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1384" y="2309242"/>
            <a:ext cx="969822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 условий для осуществления дорожной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деятельности – </a:t>
            </a:r>
            <a:r>
              <a:rPr lang="ru-RU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5 433</a:t>
            </a: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тыс. руб. </a:t>
            </a:r>
            <a:endParaRPr lang="ru-RU" sz="1600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567" y="3917409"/>
            <a:ext cx="4690065" cy="2666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448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768" y="251357"/>
            <a:ext cx="10667303" cy="1076943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«Обеспечение устойчивого функционирования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развития коммунальной и инженерной инфраструктуры и повышение энергоэффективности в муниципальном образовании Будогощское городское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поселение»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637712" y="6449819"/>
            <a:ext cx="2133600" cy="292439"/>
          </a:xfrm>
        </p:spPr>
        <p:txBody>
          <a:bodyPr/>
          <a:lstStyle/>
          <a:p>
            <a:fld id="{725C68B6-61C2-468F-89AB-4B9F7531AA68}" type="slidenum">
              <a:rPr lang="ru-RU">
                <a:solidFill>
                  <a:schemeClr val="tx1"/>
                </a:solidFill>
              </a:rPr>
              <a:pPr/>
              <a:t>18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360" y="1921518"/>
            <a:ext cx="91450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Энергосбережение и повышение энергетической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эффективности (организация уличного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освещения, техническое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обслуживание 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ремонт сетей инженерно-технического обеспечения электрической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энергией) – </a:t>
            </a:r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6 158</a:t>
            </a:r>
            <a:r>
              <a:rPr lang="ru-R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370565"/>
            <a:ext cx="4680520" cy="3089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3370565"/>
            <a:ext cx="4338228" cy="2984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396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8535" y="260648"/>
            <a:ext cx="8726228" cy="834167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«Стимулирование экономической активности в муниципальном образовании Будогощское городское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поселение»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>
                <a:solidFill>
                  <a:schemeClr val="tx1"/>
                </a:solidFill>
              </a:rPr>
              <a:pPr/>
              <a:t>19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6648" y="1808701"/>
            <a:ext cx="85206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Социально-экономическое развитие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территории (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функционирования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общественных бань,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равной доступности общественного автомобильного транспорта, осуществляющего регулярные пассажирские перевозки по муниципальным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маршрутам) – </a:t>
            </a:r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4 506</a:t>
            </a:r>
            <a:r>
              <a:rPr lang="ru-R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 </a:t>
            </a:r>
            <a:endParaRPr lang="ru-RU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123" y="3501008"/>
            <a:ext cx="4621772" cy="3229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48" y="3379376"/>
            <a:ext cx="4626768" cy="3217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984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2870" y="260648"/>
            <a:ext cx="5915000" cy="966974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Киришский муниципальный район Ленинградской области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340768"/>
            <a:ext cx="11593288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3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6310" y="272036"/>
            <a:ext cx="8584145" cy="893978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«Благоустройство и санитарное содержание территории Будогощского городского поселения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28962" y="1375232"/>
            <a:ext cx="5487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Всего по программе предусмотрено </a:t>
            </a:r>
            <a:r>
              <a:rPr lang="ru-RU" sz="20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3 728</a:t>
            </a:r>
            <a:r>
              <a:rPr lang="ru-RU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руб. </a:t>
            </a:r>
            <a:endParaRPr lang="ru-RU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>
                <a:solidFill>
                  <a:schemeClr val="tx1"/>
                </a:solidFill>
              </a:rPr>
              <a:pPr/>
              <a:t>20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3698" y="3339642"/>
            <a:ext cx="5608138" cy="754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Благоустройство сельских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территорий –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51 </a:t>
            </a: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тыс. руб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3860" y="2111846"/>
            <a:ext cx="961255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Содержание и благоустройство территории муниципального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образования – </a:t>
            </a:r>
            <a:r>
              <a:rPr lang="ru-RU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2 241</a:t>
            </a: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тыс. руб. </a:t>
            </a:r>
            <a:endParaRPr lang="ru-RU" sz="1600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3698" y="2735721"/>
            <a:ext cx="846043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 ритуальных услуг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содержание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кладбищ –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1 436 </a:t>
            </a: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тыс. руб.</a:t>
            </a:r>
            <a:endParaRPr lang="ru-RU" sz="1600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3065894"/>
            <a:ext cx="4836954" cy="2431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25" y="4006398"/>
            <a:ext cx="5220072" cy="2532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92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098" y="96613"/>
            <a:ext cx="8568952" cy="1305516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«Обеспечение качественным жильем граждан на территории Будогощского городского поселения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927648" y="1289326"/>
            <a:ext cx="5331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Всего по программе предусмотрено </a:t>
            </a:r>
            <a:r>
              <a:rPr lang="ru-RU" sz="20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980</a:t>
            </a:r>
            <a:r>
              <a:rPr lang="ru-RU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руб. </a:t>
            </a:r>
            <a:endParaRPr lang="ru-RU" sz="16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700270" y="6519918"/>
            <a:ext cx="2133600" cy="242377"/>
          </a:xfrm>
        </p:spPr>
        <p:txBody>
          <a:bodyPr/>
          <a:lstStyle/>
          <a:p>
            <a:fld id="{725C68B6-61C2-468F-89AB-4B9F7531AA68}" type="slidenum">
              <a:rPr lang="ru-RU">
                <a:solidFill>
                  <a:schemeClr val="tx1"/>
                </a:solidFill>
              </a:rPr>
              <a:pPr/>
              <a:t>21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9376" y="2142400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Капитальный ремонт многоквартирных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домов – </a:t>
            </a:r>
            <a:r>
              <a:rPr lang="ru-R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951</a:t>
            </a: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руб. </a:t>
            </a:r>
            <a:endParaRPr lang="ru-RU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1202" y="2779181"/>
            <a:ext cx="63904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Реализация функций в сфере управления муниципальным жилищным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фондом –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</a:t>
            </a: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3662183"/>
            <a:ext cx="5526401" cy="2926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1689436"/>
            <a:ext cx="4356065" cy="2589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774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3524" y="188640"/>
            <a:ext cx="8229600" cy="864096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«Безопасность муниципального образования Будогощское городское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поселение»</a:t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11624" y="1154562"/>
            <a:ext cx="52867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Всего по программе предусмотрено </a:t>
            </a:r>
            <a:r>
              <a:rPr lang="ru-RU" sz="20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816</a:t>
            </a:r>
            <a:r>
              <a:rPr lang="ru-RU" sz="20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 </a:t>
            </a:r>
            <a:endParaRPr lang="ru-RU" sz="16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925267" y="6398051"/>
            <a:ext cx="2844800" cy="365125"/>
          </a:xfrm>
        </p:spPr>
        <p:txBody>
          <a:bodyPr/>
          <a:lstStyle/>
          <a:p>
            <a:fld id="{725C68B6-61C2-468F-89AB-4B9F7531AA68}" type="slidenum">
              <a:rPr lang="ru-RU">
                <a:solidFill>
                  <a:schemeClr val="tx1"/>
                </a:solidFill>
              </a:rPr>
              <a:pPr/>
              <a:t>22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3" y="1980655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безопасности дорожного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движения – </a:t>
            </a:r>
            <a:r>
              <a:rPr lang="ru-R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руб. </a:t>
            </a:r>
            <a:endParaRPr lang="ru-RU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3" y="2775970"/>
            <a:ext cx="665827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Предупреждение чрезвычайных ситуаций, развитие гражданской обороны, защита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территорий от чрезвычайных ситуаций природного и техногенного характера, обеспечение пожарной безопасности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безопасности людей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водных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объектах – </a:t>
            </a:r>
            <a:r>
              <a:rPr lang="ru-R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316</a:t>
            </a: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4285269"/>
            <a:ext cx="4381683" cy="2269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100" y="1716753"/>
            <a:ext cx="4316047" cy="2615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128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361464"/>
            <a:ext cx="10972800" cy="652934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«Развитие частей территории муниципального образования Будогощское городское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поселение» </a:t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9376" y="2257880"/>
            <a:ext cx="590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Развитие населенных пунктов муниципального образования Будогощское городское поселение Киришского муниципального района Ленинградской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области – </a:t>
            </a:r>
            <a:r>
              <a:rPr lang="ru-R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441</a:t>
            </a: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9376" y="3743805"/>
            <a:ext cx="58703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Развитие административного центра муниципального образования Будогощское городское поселение Киришского муниципального района Ленинградской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области – </a:t>
            </a:r>
            <a:r>
              <a:rPr lang="ru-R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руб. </a:t>
            </a:r>
            <a:endParaRPr lang="ru-RU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2058" y="1303772"/>
            <a:ext cx="52867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Всего по программе предусмотрено </a:t>
            </a:r>
            <a:r>
              <a:rPr lang="ru-RU" sz="20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621 </a:t>
            </a:r>
            <a:r>
              <a:rPr lang="ru-RU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 </a:t>
            </a:r>
            <a:endParaRPr lang="ru-RU" sz="16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2237348"/>
            <a:ext cx="5428184" cy="3478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t>23</a:t>
            </a:fld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25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1119" y="294779"/>
            <a:ext cx="8310812" cy="1390201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«Развитие физической культуры и спорта на территории Будогощского городского поселения» 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0908" y="1912298"/>
            <a:ext cx="626469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Мероприятия, направленные на создание условий для занятий физической культурой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спортом – </a:t>
            </a:r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руб. </a:t>
            </a:r>
            <a:endParaRPr lang="ru-RU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61" y="3370723"/>
            <a:ext cx="5742571" cy="30391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1684980"/>
            <a:ext cx="5016900" cy="29679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>
                <a:solidFill>
                  <a:schemeClr val="tx1"/>
                </a:solidFill>
              </a:rPr>
              <a:pPr/>
              <a:t>24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29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116633"/>
            <a:ext cx="7266058" cy="818923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Непрограммные направления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67743" y="6449895"/>
            <a:ext cx="2844800" cy="365125"/>
          </a:xfrm>
        </p:spPr>
        <p:txBody>
          <a:bodyPr/>
          <a:lstStyle/>
          <a:p>
            <a:fld id="{725C68B6-61C2-468F-89AB-4B9F7531AA68}" type="slidenum">
              <a:rPr lang="ru-RU">
                <a:solidFill>
                  <a:schemeClr val="tx1"/>
                </a:solidFill>
              </a:rPr>
              <a:pPr/>
              <a:t>25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9955" y="1815097"/>
            <a:ext cx="10295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ИМБТ на осуществление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части полномочий по вопросам местного значения поселения 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1 994 </a:t>
            </a: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 </a:t>
            </a:r>
            <a:endParaRPr lang="ru-RU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31961" y="2398632"/>
            <a:ext cx="9621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Дополнительное ежемесячное обеспечение к пенсиям муниципальных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служащих – </a:t>
            </a:r>
            <a:r>
              <a:rPr lang="ru-R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702</a:t>
            </a: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руб. </a:t>
            </a:r>
            <a:endParaRPr lang="ru-RU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39955" y="3026542"/>
            <a:ext cx="8316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Резервный фонд Администрации Будогощского городского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поселения 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 </a:t>
            </a:r>
            <a:endParaRPr lang="ru-RU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31961" y="3730292"/>
            <a:ext cx="11788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Ежегодный членский взнос в Ассоциацию «Совет муниципальных образований Ленинградской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области»  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 </a:t>
            </a:r>
            <a:endParaRPr lang="ru-RU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28842" y="4392833"/>
            <a:ext cx="111479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Приобретение (изготовление) венков, цветов в целях возложения к памятникам и памятным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знакам – </a:t>
            </a:r>
            <a:r>
              <a:rPr lang="ru-R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руб. </a:t>
            </a:r>
            <a:endParaRPr lang="ru-RU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177679" y="864041"/>
            <a:ext cx="4173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16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предусмотрено   </a:t>
            </a:r>
            <a:r>
              <a:rPr lang="ru-RU" sz="20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4 144 </a:t>
            </a:r>
            <a:r>
              <a:rPr lang="ru-RU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 </a:t>
            </a:r>
            <a:endParaRPr lang="ru-RU" sz="16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39955" y="5061952"/>
            <a:ext cx="1035590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и проведение выборов в представительный орган муниципального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 – </a:t>
            </a:r>
            <a:r>
              <a:rPr lang="ru-RU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1 177</a:t>
            </a: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тыс. руб. </a:t>
            </a:r>
            <a:endParaRPr lang="ru-RU" sz="1600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28842" y="5739425"/>
            <a:ext cx="977246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недвижимости, признание прав и регулирование отношений по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собственности – </a:t>
            </a:r>
            <a:r>
              <a:rPr lang="ru-RU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143</a:t>
            </a: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тыс. руб. </a:t>
            </a:r>
            <a:endParaRPr lang="ru-RU" sz="1600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22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464" y="190399"/>
            <a:ext cx="8928992" cy="860733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Расходы за счет средств дорожного фонда МО Будогощское городское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поселение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1344" y="2053495"/>
            <a:ext cx="7958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Капитальный ремонт и ремонт дорожного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покрытия – </a:t>
            </a:r>
            <a:r>
              <a:rPr lang="ru-R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574</a:t>
            </a: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руб.</a:t>
            </a:r>
            <a:endParaRPr lang="ru-RU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1344" y="2729436"/>
            <a:ext cx="947098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Содержание автомобильных дорог общего пользования местного значения и искусственных сооружений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них – </a:t>
            </a:r>
            <a:r>
              <a:rPr lang="ru-R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5 433</a:t>
            </a: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руб.</a:t>
            </a:r>
            <a:endParaRPr lang="ru-RU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1344" y="3527002"/>
            <a:ext cx="978598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Ремонт уличного освещения в д. Званка, от ул. Песочная до ул. Учительская, по пер. Березовый, по ул. Гоголя г. п. Будогощь </a:t>
            </a: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124</a:t>
            </a: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руб. </a:t>
            </a:r>
            <a:endParaRPr lang="ru-RU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1344" y="4268776"/>
            <a:ext cx="5337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Приобретение дорожных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знаков – </a:t>
            </a:r>
            <a:r>
              <a:rPr lang="ru-R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руб. </a:t>
            </a:r>
            <a:endParaRPr lang="ru-RU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1344" y="4876622"/>
            <a:ext cx="715080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Установка дорожного ограждения вдоль проезжей части участка дороги по ул. Советская в г. п. Будогощь – </a:t>
            </a:r>
            <a:r>
              <a:rPr lang="ru-R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руб. </a:t>
            </a:r>
            <a:endParaRPr lang="ru-RU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157" y="836713"/>
            <a:ext cx="3719376" cy="1864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3615979" y="1234145"/>
            <a:ext cx="4081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Всего предусмотрено </a:t>
            </a:r>
            <a:r>
              <a:rPr lang="ru-RU" sz="20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6 700</a:t>
            </a:r>
            <a:r>
              <a:rPr lang="ru-RU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руб. </a:t>
            </a:r>
            <a:endParaRPr lang="ru-RU" sz="16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3960484"/>
            <a:ext cx="5053453" cy="2447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t>26</a:t>
            </a:fld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5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0652" y="116632"/>
            <a:ext cx="9289032" cy="576064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Межбюджетные трансферты на 2024 год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(тыс. руб.)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168444"/>
              </p:ext>
            </p:extLst>
          </p:nvPr>
        </p:nvGraphicFramePr>
        <p:xfrm>
          <a:off x="57672" y="1006089"/>
          <a:ext cx="12014992" cy="581618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326932">
                  <a:extLst>
                    <a:ext uri="{9D8B030D-6E8A-4147-A177-3AD203B41FA5}">
                      <a16:colId xmlns:a16="http://schemas.microsoft.com/office/drawing/2014/main" val="1050478986"/>
                    </a:ext>
                  </a:extLst>
                </a:gridCol>
                <a:gridCol w="1688060">
                  <a:extLst>
                    <a:ext uri="{9D8B030D-6E8A-4147-A177-3AD203B41FA5}">
                      <a16:colId xmlns:a16="http://schemas.microsoft.com/office/drawing/2014/main" val="1562944806"/>
                    </a:ext>
                  </a:extLst>
                </a:gridCol>
              </a:tblGrid>
              <a:tr h="698135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ИМБТ на составление и рассмотрение проекта бюджета поселения, утверждение и исполнение бюджета поселения, осуществление контроля за его исполнением, составление и утверждение отчета об исполнении бюджета поселения, на осуществление внешнего муниципального финансового контроля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1 129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024052"/>
                  </a:ext>
                </a:extLst>
              </a:tr>
              <a:tr h="86924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ИМБТ на обеспечение проживающих в поселении и нуждающихся в жилых помещениях малоимущих граждан жилыми помещениями, организация строительства и содержания муниципального жилищного фонда, создание условий для жилищного строительства, осуществление муниципального жилищного контроля, а также иных полномочий органов местного самоуправления в соответствии с жилищным законодательством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 </a:t>
                      </a:r>
                      <a:endParaRPr lang="ru-RU" sz="1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5772626"/>
                  </a:ext>
                </a:extLst>
              </a:tr>
              <a:tr h="4938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ИМБТ на создание условий для предоставления транспортных услуг населению и организация транспортного обслуживания населения в границах поселения </a:t>
                      </a:r>
                      <a:endParaRPr lang="ru-RU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8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   </a:t>
                      </a:r>
                      <a:endParaRPr lang="ru-RU" sz="1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7045278"/>
                  </a:ext>
                </a:extLst>
              </a:tr>
              <a:tr h="3062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ИМБТ на участие в предупреждении и ликвидации последствий чрезвычайных ситуаций в границах поселения</a:t>
                      </a:r>
                      <a:endParaRPr lang="ru-RU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 </a:t>
                      </a:r>
                      <a:endParaRPr lang="ru-RU" sz="1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160234"/>
                  </a:ext>
                </a:extLst>
              </a:tr>
              <a:tr h="4537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ИМБТ на создание условий для обеспечения жителей поселения услугами связи, общественного питания, торговли и бытового обслуживания </a:t>
                      </a:r>
                      <a:endParaRPr lang="ru-RU" sz="12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  </a:t>
                      </a:r>
                      <a:endParaRPr lang="ru-RU" sz="1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2566124"/>
                  </a:ext>
                </a:extLst>
              </a:tr>
              <a:tr h="4938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ИМБТ на организацию библиотечного обслуживания населения, комплектование и обеспечение сохранности библиотечных фондов библиотек поселения</a:t>
                      </a:r>
                      <a:endParaRPr lang="ru-RU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407</a:t>
                      </a:r>
                      <a:endParaRPr lang="ru-RU" sz="1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0969487"/>
                  </a:ext>
                </a:extLst>
              </a:tr>
              <a:tr h="4947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ИМБТ на создание условий для организации досуга и обеспечения жителей поселения услугами организаций культуры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8 264</a:t>
                      </a:r>
                      <a:endParaRPr lang="ru-RU" sz="1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2124665"/>
                  </a:ext>
                </a:extLst>
              </a:tr>
              <a:tr h="7490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ИМБТ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организацию разработки правил  землепользования и застройки, выдаче разрешений на строительство, разрешений на ввод объектов в эксплуатацию при осуществлении строительства, реконструкции, капитального ремонта объектов капитального строительства, расположенных на территории поселения, резервированию и изъятию, в том числе путем выкупа, земельных участков в границах поселения </a:t>
                      </a:r>
                      <a:endParaRPr lang="ru-RU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689   </a:t>
                      </a:r>
                      <a:endParaRPr lang="ru-RU" sz="1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6107736"/>
                  </a:ext>
                </a:extLst>
              </a:tr>
              <a:tr h="3062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ИМБТ на организацию ритуальных услуг и содержание мест захоронения</a:t>
                      </a:r>
                      <a:endParaRPr lang="ru-RU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1 435   </a:t>
                      </a:r>
                      <a:endParaRPr lang="ru-RU" sz="1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1872166"/>
                  </a:ext>
                </a:extLst>
              </a:tr>
              <a:tr h="4938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ИМБТ на создание, содержание и организацию деятельности аварийно-спасательных служб и (или) аварийно-спасательных формирований на территории поселения</a:t>
                      </a:r>
                      <a:endParaRPr lang="ru-RU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   </a:t>
                      </a:r>
                      <a:endParaRPr lang="ru-RU" sz="1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4390179"/>
                  </a:ext>
                </a:extLst>
              </a:tr>
              <a:tr h="455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ИМБТ на содействие в развитии сельскохозяйственного производства, создание условий для развития малого и среднего предпринимательства</a:t>
                      </a:r>
                      <a:endParaRPr lang="ru-RU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</a:t>
                      </a:r>
                      <a:endParaRPr lang="ru-RU" sz="1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14592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170192" y="6457151"/>
            <a:ext cx="28448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t>27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48528" y="492641"/>
            <a:ext cx="968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15 454</a:t>
            </a:r>
            <a:endParaRPr lang="ru-RU" sz="20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21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4553502"/>
            <a:ext cx="4601820" cy="2154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189" y="143591"/>
            <a:ext cx="10297144" cy="1141635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Будогощское городское поселение 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Киришского муниципального района 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Ленинградской области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91344" y="1556793"/>
            <a:ext cx="9433048" cy="37444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966,91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км²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Расположено в южной части Киришского района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Граничит:</a:t>
            </a:r>
          </a:p>
          <a:p>
            <a:pPr marL="0" lvl="1" indent="0">
              <a:buNone/>
            </a:pP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западе и севере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с </a:t>
            </a:r>
            <a:r>
              <a:rPr lang="ru-RU" sz="23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Пчёвжинским</a:t>
            </a:r>
            <a:r>
              <a:rPr lang="ru-RU" sz="2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сельским    поселением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северо-востоке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с </a:t>
            </a:r>
            <a:r>
              <a:rPr lang="ru-RU" sz="2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Тихвинским районом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востоке и юге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 </a:t>
            </a:r>
            <a:r>
              <a:rPr lang="ru-RU" sz="2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Новгородской областью</a:t>
            </a:r>
            <a:endParaRPr lang="ru-RU" sz="2300" dirty="0">
              <a:solidFill>
                <a:srgbClr val="001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городского поселения входят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населённых пунктов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marL="0" indent="0">
              <a:buNone/>
            </a:pP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 </a:t>
            </a:r>
            <a:r>
              <a:rPr lang="ru-RU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Авдетово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 </a:t>
            </a:r>
            <a:r>
              <a:rPr lang="ru-RU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Бестоголово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г.п. Будогощь, д. </a:t>
            </a:r>
            <a:r>
              <a:rPr lang="ru-RU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Горятино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п.ст. </a:t>
            </a:r>
            <a:r>
              <a:rPr lang="ru-RU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Горятино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 </a:t>
            </a:r>
            <a:r>
              <a:rPr lang="ru-RU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Градоша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 </a:t>
            </a:r>
            <a:r>
              <a:rPr lang="ru-RU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Гремячево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 </a:t>
            </a:r>
            <a:r>
              <a:rPr lang="ru-RU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Дидлово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 Дорожницы, д. Званка, д. </a:t>
            </a:r>
            <a:r>
              <a:rPr lang="ru-RU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Змеева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Новинка, д. </a:t>
            </a:r>
            <a:r>
              <a:rPr lang="ru-RU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Клинково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 Ключи, д. </a:t>
            </a:r>
            <a:r>
              <a:rPr lang="ru-RU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Крапивно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 Красная Горка, д. Крестцы, д. </a:t>
            </a:r>
            <a:r>
              <a:rPr lang="ru-RU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Кровино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Сельцо, д. Кукуй, д. </a:t>
            </a:r>
            <a:r>
              <a:rPr lang="ru-RU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Лашино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 Луг, д. </a:t>
            </a:r>
            <a:r>
              <a:rPr lang="ru-RU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Могилёво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 Новая, д. </a:t>
            </a:r>
            <a:r>
              <a:rPr lang="ru-RU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Олешенка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 Отрада, д. Половинник, д. </a:t>
            </a:r>
            <a:r>
              <a:rPr lang="ru-RU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Рахово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 Смолино, д. </a:t>
            </a:r>
            <a:r>
              <a:rPr lang="ru-RU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Солоницы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 Среднее Село, д. Яшкино</a:t>
            </a:r>
          </a:p>
          <a:p>
            <a:pPr marL="0" indent="0">
              <a:buNone/>
            </a:pP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2 916</a:t>
            </a:r>
            <a:r>
              <a:rPr lang="ru-RU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чел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568608" y="6557778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3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4869161"/>
            <a:ext cx="3990249" cy="1827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908720"/>
            <a:ext cx="3346190" cy="2589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75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Что такое бюджет для граждан?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1344" y="980729"/>
            <a:ext cx="97210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 для граждан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-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документ, разрабатываемый и публикуемый </a:t>
            </a: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открытом доступе финансовым органом соответствующего публично-правового образования  </a:t>
            </a: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целях предоставления гражданам актуальной информации о бюджете </a:t>
            </a: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отчете о его исполнении в объективной, заслуживающей доверия, доступной и простой для понимания форме.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2632849"/>
            <a:ext cx="388843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32849"/>
            <a:ext cx="400623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024" y="3942528"/>
            <a:ext cx="5472608" cy="2895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22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26064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понятия и термины </a:t>
            </a:r>
            <a:endParaRPr lang="ru-RU" sz="20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38565357"/>
              </p:ext>
            </p:extLst>
          </p:nvPr>
        </p:nvGraphicFramePr>
        <p:xfrm>
          <a:off x="263352" y="1772816"/>
          <a:ext cx="1152128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976" y="116632"/>
            <a:ext cx="3761656" cy="1450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9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308702"/>
            <a:ext cx="8229600" cy="648072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понятия и термины </a:t>
            </a:r>
          </a:p>
        </p:txBody>
      </p:sp>
      <p:graphicFrame>
        <p:nvGraphicFramePr>
          <p:cNvPr id="40" name="Схема 39"/>
          <p:cNvGraphicFramePr/>
          <p:nvPr>
            <p:extLst>
              <p:ext uri="{D42A27DB-BD31-4B8C-83A1-F6EECF244321}">
                <p14:modId xmlns:p14="http://schemas.microsoft.com/office/powerpoint/2010/main" val="1783471646"/>
              </p:ext>
            </p:extLst>
          </p:nvPr>
        </p:nvGraphicFramePr>
        <p:xfrm>
          <a:off x="191344" y="1772816"/>
          <a:ext cx="11809312" cy="4843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210012"/>
            <a:ext cx="4387327" cy="1493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69986823"/>
              </p:ext>
            </p:extLst>
          </p:nvPr>
        </p:nvGraphicFramePr>
        <p:xfrm>
          <a:off x="1055440" y="5926845"/>
          <a:ext cx="855080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17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0643" y="953635"/>
            <a:ext cx="9945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Доходы бюджета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ru-RU" b="1" dirty="0"/>
              <a:t> </a:t>
            </a: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поступающие в бюджет денежные средства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ru-RU" i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Расходы бюджета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ru-RU" b="1" dirty="0"/>
              <a:t> </a:t>
            </a: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выплачиваемые из бюджета денежные средства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598" y="1557091"/>
            <a:ext cx="4586170" cy="1980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44" y="1632853"/>
            <a:ext cx="468052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89226" y="3580727"/>
            <a:ext cx="5303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/>
              <a:t>– </a:t>
            </a: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превышение </a:t>
            </a:r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расходов </a:t>
            </a: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 </a:t>
            </a:r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доходами</a:t>
            </a:r>
            <a:endParaRPr lang="ru-RU" sz="16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07968" y="3537948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Профицит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/>
              <a:t>– </a:t>
            </a: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превышение </a:t>
            </a:r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доходов </a:t>
            </a: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 </a:t>
            </a:r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расходами</a:t>
            </a:r>
            <a:endParaRPr lang="ru-RU" sz="16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4620" y="4190758"/>
            <a:ext cx="10704512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i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libri" panose="020F0502020204030204" pitchFamily="34" charset="0"/>
              </a:rPr>
              <a:t>-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Российской Федерации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4620" y="4895734"/>
            <a:ext cx="101364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i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имущества, находящегося в муниципальной собственности, доходы от оказания платных услуг муниципальными казенными учреждениями, штрафы, санкции, возмещение ущерба, прочие неналоговые доходы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Calibri" panose="020F0502020204030204" pitchFamily="34" charset="0"/>
            </a:endParaRPr>
          </a:p>
          <a:p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4620" y="5968957"/>
            <a:ext cx="10379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i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которые поступают 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от других бюджетов бюджетной системы Российской Федерации,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безвозмездные перечисления от физических и юридических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19323" y="4725144"/>
            <a:ext cx="97464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19323" y="5870806"/>
            <a:ext cx="9746463" cy="23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t>7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0643" y="266252"/>
            <a:ext cx="41438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понятия и термины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1038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60648"/>
            <a:ext cx="10972800" cy="49006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ЭТАПЫ БЮДЖЕТНОГО ПРОЦЕССА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360" y="124698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bg2">
                  <a:lumMod val="25000"/>
                </a:schemeClr>
              </a:buClr>
            </a:pPr>
            <a:r>
              <a:rPr lang="ru-RU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Составление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проекта бюджета на очередной финансовый год и плановый период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1791" y="23684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Рассмотрение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проекта бюджета на очередной финансовый год и плановый период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5360" y="343929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bg2">
                  <a:lumMod val="25000"/>
                </a:schemeClr>
              </a:buClr>
            </a:pPr>
            <a:r>
              <a:rPr lang="ru-RU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Утверждение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проекта бюджета на очередной финансовый год и плановый период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5360" y="4463827"/>
            <a:ext cx="5294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Исполнение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бюджета в текущем финансовом году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5360" y="5293041"/>
            <a:ext cx="69604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2">
                  <a:lumMod val="25000"/>
                </a:schemeClr>
              </a:buClr>
            </a:pPr>
            <a:r>
              <a:rPr lang="ru-RU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Утверждение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отчета об исполнении бюджета предыдущего года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2860345"/>
            <a:ext cx="4824536" cy="320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8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205" y="121754"/>
            <a:ext cx="6599076" cy="99412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параметры бюджета 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(тыс. руб.)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701809"/>
              </p:ext>
            </p:extLst>
          </p:nvPr>
        </p:nvGraphicFramePr>
        <p:xfrm>
          <a:off x="191344" y="1540879"/>
          <a:ext cx="11881320" cy="527841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951142239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3195673662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39611209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62123910"/>
                    </a:ext>
                  </a:extLst>
                </a:gridCol>
              </a:tblGrid>
              <a:tr h="447794">
                <a:tc>
                  <a:txBody>
                    <a:bodyPr/>
                    <a:lstStyle/>
                    <a:p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2024</a:t>
                      </a:r>
                      <a:endParaRPr lang="ru-RU" sz="2400" b="1" dirty="0"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2025</a:t>
                      </a:r>
                      <a:endParaRPr lang="ru-RU" sz="2400" dirty="0"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2026</a:t>
                      </a:r>
                      <a:endParaRPr lang="ru-RU" sz="2400" dirty="0"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1111393"/>
                  </a:ext>
                </a:extLst>
              </a:tr>
              <a:tr h="8955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Доходы</a:t>
                      </a:r>
                    </a:p>
                    <a:p>
                      <a:pPr algn="ctr"/>
                      <a:endParaRPr lang="ru-RU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47 712</a:t>
                      </a:r>
                      <a:endParaRPr lang="ru-RU" sz="2000" b="1" dirty="0"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42 732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42 548</a:t>
                      </a:r>
                      <a:endParaRPr lang="ru-RU" sz="2000" b="1" dirty="0"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8388659"/>
                  </a:ext>
                </a:extLst>
              </a:tr>
              <a:tr h="6269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dirty="0" smtClean="0"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собственные</a:t>
                      </a:r>
                    </a:p>
                    <a:p>
                      <a:pPr algn="ctr"/>
                      <a:endParaRPr lang="ru-RU" sz="18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dirty="0" smtClean="0"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24 173</a:t>
                      </a:r>
                      <a:endParaRPr lang="ru-RU" sz="1800" b="0" i="1" dirty="0"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dirty="0" smtClean="0"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22 235</a:t>
                      </a:r>
                      <a:endParaRPr lang="ru-RU" sz="1800" b="0" i="1" dirty="0"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24 873</a:t>
                      </a:r>
                      <a:endParaRPr lang="ru-RU" sz="18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5980432"/>
                  </a:ext>
                </a:extLst>
              </a:tr>
              <a:tr h="6269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Расходы</a:t>
                      </a:r>
                    </a:p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47 812</a:t>
                      </a:r>
                      <a:endParaRPr lang="ru-RU" sz="2000" b="1" dirty="0"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44 066</a:t>
                      </a:r>
                      <a:endParaRPr lang="ru-RU" sz="2000" b="1" dirty="0"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44 037</a:t>
                      </a:r>
                      <a:endParaRPr lang="ru-RU" sz="2000" b="1" dirty="0"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6422954"/>
                  </a:ext>
                </a:extLst>
              </a:tr>
              <a:tr h="523537"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8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т. ч. межбюджетные трансферты</a:t>
                      </a:r>
                      <a:endParaRPr lang="ru-RU" sz="1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dirty="0" smtClean="0"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15 454</a:t>
                      </a:r>
                      <a:endParaRPr lang="ru-RU" sz="1800" b="0" i="1" dirty="0"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dirty="0" smtClean="0"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16 072</a:t>
                      </a:r>
                      <a:endParaRPr lang="ru-RU" sz="1800" b="0" i="1" dirty="0"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dirty="0" smtClean="0"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16 715</a:t>
                      </a:r>
                      <a:endParaRPr lang="ru-RU" sz="1800" b="0" i="1" dirty="0"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9493375"/>
                  </a:ext>
                </a:extLst>
              </a:tr>
              <a:tr h="116426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Дефицит (-)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Профицит</a:t>
                      </a:r>
                      <a:r>
                        <a:rPr lang="ru-RU" sz="1800" b="1" baseline="0" dirty="0" smtClean="0"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 (+)</a:t>
                      </a:r>
                      <a:endParaRPr lang="ru-RU" sz="1800" b="1" dirty="0" smtClean="0"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800" dirty="0" smtClean="0"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800" dirty="0"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- 100</a:t>
                      </a:r>
                      <a:endParaRPr lang="ru-RU" sz="2000" b="1" dirty="0"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- 1 </a:t>
                      </a:r>
                      <a:r>
                        <a:rPr lang="ru-RU" sz="2000" b="1" dirty="0" smtClean="0"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334</a:t>
                      </a:r>
                      <a:endParaRPr lang="ru-RU" sz="2000" b="1" dirty="0"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- 1 </a:t>
                      </a:r>
                      <a:r>
                        <a:rPr lang="ru-RU" sz="2000" b="1" dirty="0" smtClean="0"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489</a:t>
                      </a:r>
                      <a:endParaRPr lang="ru-RU" sz="2000" b="1" dirty="0"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569698"/>
                  </a:ext>
                </a:extLst>
              </a:tr>
              <a:tr h="8955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Дефицит в % от собственных</a:t>
                      </a:r>
                      <a:r>
                        <a:rPr lang="ru-RU" sz="1800" b="1" baseline="0" dirty="0" smtClean="0"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 доходов</a:t>
                      </a:r>
                      <a:endParaRPr lang="ru-RU" sz="1800" b="1" dirty="0" smtClean="0"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0,4  </a:t>
                      </a:r>
                      <a:endParaRPr lang="ru-RU" sz="2000" b="1" dirty="0"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6</a:t>
                      </a:r>
                      <a:endParaRPr lang="ru-RU" sz="2000" b="1" dirty="0"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6</a:t>
                      </a:r>
                      <a:endParaRPr lang="ru-RU" sz="2000" b="1" dirty="0"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6850282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181442"/>
            <a:ext cx="3744416" cy="135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>
                <a:solidFill>
                  <a:schemeClr val="tx1"/>
                </a:solidFill>
              </a:rPr>
              <a:pPr/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04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1792</Words>
  <Application>Microsoft Office PowerPoint</Application>
  <PresentationFormat>Широкоэкранный</PresentationFormat>
  <Paragraphs>399</Paragraphs>
  <Slides>27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Batang</vt:lpstr>
      <vt:lpstr>Dotum</vt:lpstr>
      <vt:lpstr>Arial</vt:lpstr>
      <vt:lpstr>Calibri</vt:lpstr>
      <vt:lpstr>Cambria Math</vt:lpstr>
      <vt:lpstr>Times New Roman</vt:lpstr>
      <vt:lpstr>Wingdings</vt:lpstr>
      <vt:lpstr>Тема Office</vt:lpstr>
      <vt:lpstr>Презентация PowerPoint</vt:lpstr>
      <vt:lpstr>Киришский муниципальный район Ленинградской области</vt:lpstr>
      <vt:lpstr>Будогощское городское поселение  Киришского муниципального района  Ленинградской области</vt:lpstr>
      <vt:lpstr>Что такое бюджет для граждан?</vt:lpstr>
      <vt:lpstr>Основные понятия и термины </vt:lpstr>
      <vt:lpstr>Основные понятия и термины </vt:lpstr>
      <vt:lpstr>Презентация PowerPoint</vt:lpstr>
      <vt:lpstr>ЭТАПЫ БЮДЖЕТНОГО ПРОЦЕССА</vt:lpstr>
      <vt:lpstr>Основные параметры бюджета  (тыс. руб.)</vt:lpstr>
      <vt:lpstr>Структура доходов бюджета за 2022-2026 годы, тыс. руб.</vt:lpstr>
      <vt:lpstr>Структура доходов бюджета  на 2023 - 2024 годы (тыс. руб.)</vt:lpstr>
      <vt:lpstr>Структура налоговых и неналоговых доходов бюджета на 2023-2024 годы (тыс. руб./%)</vt:lpstr>
      <vt:lpstr>Структура расходов бюджета на 2023-2024 годы  (тыс. руб.)</vt:lpstr>
      <vt:lpstr>Расходы бюджета по программным и непрограммным направлениям деятельности  на 2023-2024 годы (тыс. руб.)</vt:lpstr>
      <vt:lpstr>Расходы бюджета  в рамках 9 муниципальных  программ на 2024 год (тыс. руб.)</vt:lpstr>
      <vt:lpstr>Муниципальная программа  «Развитие культуры на территории муниципального образования Будогощское городское поселение»  </vt:lpstr>
      <vt:lpstr>Муниципальная программа «Развитие автомобильных дорог муниципального образования Будогощское городское поселение» </vt:lpstr>
      <vt:lpstr>Муниципальная программа «Обеспечение устойчивого функционирования  и развития коммунальной и инженерной инфраструктуры и повышение энергоэффективности в муниципальном образовании Будогощское городское поселение»  </vt:lpstr>
      <vt:lpstr>Муниципальная программа «Стимулирование экономической активности в муниципальном образовании Будогощское городское поселение»  </vt:lpstr>
      <vt:lpstr>Муниципальная программа «Благоустройство и санитарное содержание территории Будогощского городского поселения» </vt:lpstr>
      <vt:lpstr>Муниципальная программа «Обеспечение качественным жильем граждан на территории Будогощского городского поселения» </vt:lpstr>
      <vt:lpstr>Муниципальная программа «Безопасность муниципального образования Будогощское городское поселение» </vt:lpstr>
      <vt:lpstr>Муниципальная программа «Развитие частей территории муниципального образования Будогощское городское поселение»  </vt:lpstr>
      <vt:lpstr>Муниципальная программа «Развитие физической культуры и спорта на территории Будогощского городского поселения»   </vt:lpstr>
      <vt:lpstr>Непрограммные направления деятельности </vt:lpstr>
      <vt:lpstr>Расходы за счет средств дорожного фонда МО Будогощское городское поселение</vt:lpstr>
      <vt:lpstr>Межбюджетные трансферты на 2024 год  (тыс. руб.)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Кузьмина</dc:creator>
  <cp:lastModifiedBy>kuzminae</cp:lastModifiedBy>
  <cp:revision>83</cp:revision>
  <cp:lastPrinted>2024-02-15T10:58:02Z</cp:lastPrinted>
  <dcterms:created xsi:type="dcterms:W3CDTF">2023-12-18T07:19:48Z</dcterms:created>
  <dcterms:modified xsi:type="dcterms:W3CDTF">2024-02-20T12:12:26Z</dcterms:modified>
</cp:coreProperties>
</file>